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handoutMasterIdLst>
    <p:handoutMasterId r:id="rId47"/>
  </p:handoutMasterIdLst>
  <p:sldIdLst>
    <p:sldId id="1055" r:id="rId3"/>
    <p:sldId id="258" r:id="rId4"/>
    <p:sldId id="1577" r:id="rId5"/>
    <p:sldId id="1040" r:id="rId6"/>
    <p:sldId id="1580" r:id="rId7"/>
    <p:sldId id="1581" r:id="rId8"/>
    <p:sldId id="1582" r:id="rId9"/>
    <p:sldId id="1584" r:id="rId10"/>
    <p:sldId id="1078" r:id="rId11"/>
    <p:sldId id="261" r:id="rId12"/>
    <p:sldId id="423" r:id="rId13"/>
    <p:sldId id="1070" r:id="rId14"/>
    <p:sldId id="1071" r:id="rId15"/>
    <p:sldId id="1072" r:id="rId16"/>
    <p:sldId id="1555" r:id="rId17"/>
    <p:sldId id="422" r:id="rId18"/>
    <p:sldId id="1039" r:id="rId19"/>
    <p:sldId id="1090" r:id="rId20"/>
    <p:sldId id="1053" r:id="rId21"/>
    <p:sldId id="1556" r:id="rId22"/>
    <p:sldId id="1091" r:id="rId23"/>
    <p:sldId id="1061" r:id="rId24"/>
    <p:sldId id="400" r:id="rId25"/>
    <p:sldId id="1060" r:id="rId26"/>
    <p:sldId id="1583" r:id="rId27"/>
    <p:sldId id="1095" r:id="rId28"/>
    <p:sldId id="402" r:id="rId29"/>
    <p:sldId id="1063" r:id="rId30"/>
    <p:sldId id="1066" r:id="rId31"/>
    <p:sldId id="1067" r:id="rId32"/>
    <p:sldId id="1065" r:id="rId33"/>
    <p:sldId id="1064" r:id="rId34"/>
    <p:sldId id="1097" r:id="rId35"/>
    <p:sldId id="1100" r:id="rId36"/>
    <p:sldId id="405" r:id="rId37"/>
    <p:sldId id="1044" r:id="rId38"/>
    <p:sldId id="1050" r:id="rId39"/>
    <p:sldId id="396" r:id="rId40"/>
    <p:sldId id="1606" r:id="rId41"/>
    <p:sldId id="1094" r:id="rId42"/>
    <p:sldId id="1605" r:id="rId43"/>
    <p:sldId id="1069" r:id="rId44"/>
    <p:sldId id="155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03" autoAdjust="0"/>
    <p:restoredTop sz="94660"/>
  </p:normalViewPr>
  <p:slideViewPr>
    <p:cSldViewPr snapToGrid="0">
      <p:cViewPr varScale="1">
        <p:scale>
          <a:sx n="87" d="100"/>
          <a:sy n="87" d="100"/>
        </p:scale>
        <p:origin x="108"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585E664-20F1-4268-8320-306F72997B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48FF1C5-13C8-427A-BFE3-DD985AC612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53AC17-7FE8-488A-A5E4-7AD15805507C}" type="datetimeFigureOut">
              <a:rPr kumimoji="1" lang="ja-JP" altLang="en-US" smtClean="0"/>
              <a:t>2021/7/29</a:t>
            </a:fld>
            <a:endParaRPr kumimoji="1" lang="ja-JP" altLang="en-US"/>
          </a:p>
        </p:txBody>
      </p:sp>
      <p:sp>
        <p:nvSpPr>
          <p:cNvPr id="4" name="フッター プレースホルダー 3">
            <a:extLst>
              <a:ext uri="{FF2B5EF4-FFF2-40B4-BE49-F238E27FC236}">
                <a16:creationId xmlns:a16="http://schemas.microsoft.com/office/drawing/2014/main" id="{424167E0-2A96-435A-B1D2-3884EE5109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D6ACD01-B132-4256-9924-294F773268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3A2AD6-6C11-421D-8BD8-CF61B953EA79}" type="slidenum">
              <a:rPr kumimoji="1" lang="ja-JP" altLang="en-US" smtClean="0"/>
              <a:t>‹#›</a:t>
            </a:fld>
            <a:endParaRPr kumimoji="1" lang="ja-JP" altLang="en-US"/>
          </a:p>
        </p:txBody>
      </p:sp>
    </p:spTree>
    <p:extLst>
      <p:ext uri="{BB962C8B-B14F-4D97-AF65-F5344CB8AC3E}">
        <p14:creationId xmlns:p14="http://schemas.microsoft.com/office/powerpoint/2010/main" val="3143621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CDA3D-4B3C-486D-8B9E-9B232D74C259}" type="datetimeFigureOut">
              <a:rPr kumimoji="1" lang="ja-JP" altLang="en-US" smtClean="0"/>
              <a:t>2021/7/29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1BB77-1188-4CD8-BE41-4A56BCFC7A38}" type="slidenum">
              <a:rPr kumimoji="1" lang="ja-JP" altLang="en-US" smtClean="0"/>
              <a:t>‹#›</a:t>
            </a:fld>
            <a:endParaRPr kumimoji="1" lang="ja-JP" altLang="en-US"/>
          </a:p>
        </p:txBody>
      </p:sp>
    </p:spTree>
    <p:extLst>
      <p:ext uri="{BB962C8B-B14F-4D97-AF65-F5344CB8AC3E}">
        <p14:creationId xmlns:p14="http://schemas.microsoft.com/office/powerpoint/2010/main" val="5586691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4002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0292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844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0309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7004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3265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3860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620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35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6540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625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3119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67793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293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9327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685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037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685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746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71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03" rtl="0" eaLnBrk="1" fontAlgn="auto" latinLnBrk="0" hangingPunct="1">
              <a:lnSpc>
                <a:spcPct val="100000"/>
              </a:lnSpc>
              <a:spcBef>
                <a:spcPts val="0"/>
              </a:spcBef>
              <a:spcAft>
                <a:spcPts val="0"/>
              </a:spcAft>
              <a:buClrTx/>
              <a:buSzTx/>
              <a:buFontTx/>
              <a:buNone/>
              <a:tabLst/>
              <a:defRPr/>
            </a:pPr>
            <a:fld id="{A1558BD9-7177-4EA6-97BA-5814D9E6AB1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103"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9320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11BF80-A3C9-4295-84C6-AF15D63D9224}" type="datetime1">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6" name="Slide Number Placeholder 5"/>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119516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26017F-4BF9-44DB-92CB-68D8DB5F46C2}" type="datetime1">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6" name="Slide Number Placeholder 5"/>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91237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C2E1D9-F8B7-41FE-9617-3657FF1F0977}" type="datetime1">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6" name="Slide Number Placeholder 5"/>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265030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2" y="2130428"/>
            <a:ext cx="7772401" cy="1470026"/>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3886201"/>
            <a:ext cx="6400800" cy="1752600"/>
          </a:xfrm>
        </p:spPr>
        <p:txBody>
          <a:bodyPr/>
          <a:lstStyle>
            <a:lvl1pPr marL="0" indent="0" algn="ctr">
              <a:buNone/>
              <a:defRPr>
                <a:solidFill>
                  <a:schemeClr val="tx1">
                    <a:tint val="75000"/>
                  </a:schemeClr>
                </a:solidFill>
              </a:defRPr>
            </a:lvl1pPr>
            <a:lvl2pPr marL="421952" indent="0" algn="ctr">
              <a:buNone/>
              <a:defRPr>
                <a:solidFill>
                  <a:schemeClr val="tx1">
                    <a:tint val="75000"/>
                  </a:schemeClr>
                </a:solidFill>
              </a:defRPr>
            </a:lvl2pPr>
            <a:lvl3pPr marL="843902" indent="0" algn="ctr">
              <a:buNone/>
              <a:defRPr>
                <a:solidFill>
                  <a:schemeClr val="tx1">
                    <a:tint val="75000"/>
                  </a:schemeClr>
                </a:solidFill>
              </a:defRPr>
            </a:lvl3pPr>
            <a:lvl4pPr marL="1265853" indent="0" algn="ctr">
              <a:buNone/>
              <a:defRPr>
                <a:solidFill>
                  <a:schemeClr val="tx1">
                    <a:tint val="75000"/>
                  </a:schemeClr>
                </a:solidFill>
              </a:defRPr>
            </a:lvl4pPr>
            <a:lvl5pPr marL="1687805" indent="0" algn="ctr">
              <a:buNone/>
              <a:defRPr>
                <a:solidFill>
                  <a:schemeClr val="tx1">
                    <a:tint val="75000"/>
                  </a:schemeClr>
                </a:solidFill>
              </a:defRPr>
            </a:lvl5pPr>
            <a:lvl6pPr marL="2109755" indent="0" algn="ctr">
              <a:buNone/>
              <a:defRPr>
                <a:solidFill>
                  <a:schemeClr val="tx1">
                    <a:tint val="75000"/>
                  </a:schemeClr>
                </a:solidFill>
              </a:defRPr>
            </a:lvl6pPr>
            <a:lvl7pPr marL="2531707" indent="0" algn="ctr">
              <a:buNone/>
              <a:defRPr>
                <a:solidFill>
                  <a:schemeClr val="tx1">
                    <a:tint val="75000"/>
                  </a:schemeClr>
                </a:solidFill>
              </a:defRPr>
            </a:lvl7pPr>
            <a:lvl8pPr marL="2953657" indent="0" algn="ctr">
              <a:buNone/>
              <a:defRPr>
                <a:solidFill>
                  <a:schemeClr val="tx1">
                    <a:tint val="75000"/>
                  </a:schemeClr>
                </a:solidFill>
              </a:defRPr>
            </a:lvl8pPr>
            <a:lvl9pPr marL="337561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FF293B76-2904-174A-9AFC-484A7331B125}" type="datetime1">
              <a:rPr lang="ja-JP" altLang="en-US" smtClean="0"/>
              <a:t>2021/7/29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39830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3CD531BC-09A9-D643-8DD5-468AFB60B5A8}" type="datetime1">
              <a:rPr lang="ja-JP" altLang="en-US" smtClean="0"/>
              <a:t>2021/7/29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340461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6" y="4406902"/>
            <a:ext cx="7772401"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6" y="2906716"/>
            <a:ext cx="7772401" cy="1500186"/>
          </a:xfrm>
        </p:spPr>
        <p:txBody>
          <a:bodyPr anchor="b"/>
          <a:lstStyle>
            <a:lvl1pPr marL="0" indent="0">
              <a:buNone/>
              <a:defRPr sz="1846">
                <a:solidFill>
                  <a:schemeClr val="tx1">
                    <a:tint val="75000"/>
                  </a:schemeClr>
                </a:solidFill>
              </a:defRPr>
            </a:lvl1pPr>
            <a:lvl2pPr marL="421952" indent="0">
              <a:buNone/>
              <a:defRPr sz="1662">
                <a:solidFill>
                  <a:schemeClr val="tx1">
                    <a:tint val="75000"/>
                  </a:schemeClr>
                </a:solidFill>
              </a:defRPr>
            </a:lvl2pPr>
            <a:lvl3pPr marL="843902" indent="0">
              <a:buNone/>
              <a:defRPr sz="1477">
                <a:solidFill>
                  <a:schemeClr val="tx1">
                    <a:tint val="75000"/>
                  </a:schemeClr>
                </a:solidFill>
              </a:defRPr>
            </a:lvl3pPr>
            <a:lvl4pPr marL="1265853" indent="0">
              <a:buNone/>
              <a:defRPr sz="1292">
                <a:solidFill>
                  <a:schemeClr val="tx1">
                    <a:tint val="75000"/>
                  </a:schemeClr>
                </a:solidFill>
              </a:defRPr>
            </a:lvl4pPr>
            <a:lvl5pPr marL="1687805" indent="0">
              <a:buNone/>
              <a:defRPr sz="1292">
                <a:solidFill>
                  <a:schemeClr val="tx1">
                    <a:tint val="75000"/>
                  </a:schemeClr>
                </a:solidFill>
              </a:defRPr>
            </a:lvl5pPr>
            <a:lvl6pPr marL="2109755" indent="0">
              <a:buNone/>
              <a:defRPr sz="1292">
                <a:solidFill>
                  <a:schemeClr val="tx1">
                    <a:tint val="75000"/>
                  </a:schemeClr>
                </a:solidFill>
              </a:defRPr>
            </a:lvl6pPr>
            <a:lvl7pPr marL="2531707" indent="0">
              <a:buNone/>
              <a:defRPr sz="1292">
                <a:solidFill>
                  <a:schemeClr val="tx1">
                    <a:tint val="75000"/>
                  </a:schemeClr>
                </a:solidFill>
              </a:defRPr>
            </a:lvl7pPr>
            <a:lvl8pPr marL="2953657" indent="0">
              <a:buNone/>
              <a:defRPr sz="1292">
                <a:solidFill>
                  <a:schemeClr val="tx1">
                    <a:tint val="75000"/>
                  </a:schemeClr>
                </a:solidFill>
              </a:defRPr>
            </a:lvl8pPr>
            <a:lvl9pPr marL="3375610" indent="0">
              <a:buNone/>
              <a:defRPr sz="1292">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85E49200-AFD9-964F-B864-D35D1FDB1BA0}" type="datetime1">
              <a:rPr lang="ja-JP" altLang="en-US" smtClean="0"/>
              <a:t>2021/7/29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5938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2"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AEECABF3-DECA-854C-867D-0B739F58E4BE}" type="datetime1">
              <a:rPr lang="ja-JP" altLang="en-US" smtClean="0"/>
              <a:t>2021/7/29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243125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9"/>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5"/>
            <a:ext cx="4040187" cy="639762"/>
          </a:xfrm>
        </p:spPr>
        <p:txBody>
          <a:bodyPr anchor="b"/>
          <a:lstStyle>
            <a:lvl1pPr marL="0" indent="0">
              <a:buNone/>
              <a:defRPr sz="2215" b="1"/>
            </a:lvl1pPr>
            <a:lvl2pPr marL="421952" indent="0">
              <a:buNone/>
              <a:defRPr sz="1846" b="1"/>
            </a:lvl2pPr>
            <a:lvl3pPr marL="843902" indent="0">
              <a:buNone/>
              <a:defRPr sz="1662" b="1"/>
            </a:lvl3pPr>
            <a:lvl4pPr marL="1265853" indent="0">
              <a:buNone/>
              <a:defRPr sz="1477" b="1"/>
            </a:lvl4pPr>
            <a:lvl5pPr marL="1687805" indent="0">
              <a:buNone/>
              <a:defRPr sz="1477" b="1"/>
            </a:lvl5pPr>
            <a:lvl6pPr marL="2109755" indent="0">
              <a:buNone/>
              <a:defRPr sz="1477" b="1"/>
            </a:lvl6pPr>
            <a:lvl7pPr marL="2531707" indent="0">
              <a:buNone/>
              <a:defRPr sz="1477" b="1"/>
            </a:lvl7pPr>
            <a:lvl8pPr marL="2953657" indent="0">
              <a:buNone/>
              <a:defRPr sz="1477" b="1"/>
            </a:lvl8pPr>
            <a:lvl9pPr marL="3375610"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8"/>
            <a:ext cx="404018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5"/>
            <a:ext cx="4041775" cy="639762"/>
          </a:xfrm>
        </p:spPr>
        <p:txBody>
          <a:bodyPr anchor="b"/>
          <a:lstStyle>
            <a:lvl1pPr marL="0" indent="0">
              <a:buNone/>
              <a:defRPr sz="2215" b="1"/>
            </a:lvl1pPr>
            <a:lvl2pPr marL="421952" indent="0">
              <a:buNone/>
              <a:defRPr sz="1846" b="1"/>
            </a:lvl2pPr>
            <a:lvl3pPr marL="843902" indent="0">
              <a:buNone/>
              <a:defRPr sz="1662" b="1"/>
            </a:lvl3pPr>
            <a:lvl4pPr marL="1265853" indent="0">
              <a:buNone/>
              <a:defRPr sz="1477" b="1"/>
            </a:lvl4pPr>
            <a:lvl5pPr marL="1687805" indent="0">
              <a:buNone/>
              <a:defRPr sz="1477" b="1"/>
            </a:lvl5pPr>
            <a:lvl6pPr marL="2109755" indent="0">
              <a:buNone/>
              <a:defRPr sz="1477" b="1"/>
            </a:lvl6pPr>
            <a:lvl7pPr marL="2531707" indent="0">
              <a:buNone/>
              <a:defRPr sz="1477" b="1"/>
            </a:lvl7pPr>
            <a:lvl8pPr marL="2953657" indent="0">
              <a:buNone/>
              <a:defRPr sz="1477" b="1"/>
            </a:lvl8pPr>
            <a:lvl9pPr marL="3375610"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8"/>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0528625A-473B-894B-A1B3-823623B4CB0D}" type="datetime1">
              <a:rPr lang="ja-JP" altLang="en-US" smtClean="0"/>
              <a:t>2021/7/29</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96940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D49B5D97-25A5-DF4A-AFAA-D47151AE56CF}" type="datetime1">
              <a:rPr lang="ja-JP" altLang="en-US" smtClean="0"/>
              <a:t>2021/7/29</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122106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742FF9-3674-C74A-B34B-F507C99C9406}" type="datetime1">
              <a:rPr lang="ja-JP" altLang="en-US" smtClean="0"/>
              <a:t>2021/7/29</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2903694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1"/>
            <a:ext cx="3008313" cy="1162051"/>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2" y="273052"/>
            <a:ext cx="5111751" cy="5853114"/>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292"/>
            </a:lvl1pPr>
            <a:lvl2pPr marL="421952" indent="0">
              <a:buNone/>
              <a:defRPr sz="1108"/>
            </a:lvl2pPr>
            <a:lvl3pPr marL="843902" indent="0">
              <a:buNone/>
              <a:defRPr sz="1015"/>
            </a:lvl3pPr>
            <a:lvl4pPr marL="1265853" indent="0">
              <a:buNone/>
              <a:defRPr sz="831"/>
            </a:lvl4pPr>
            <a:lvl5pPr marL="1687805" indent="0">
              <a:buNone/>
              <a:defRPr sz="831"/>
            </a:lvl5pPr>
            <a:lvl6pPr marL="2109755" indent="0">
              <a:buNone/>
              <a:defRPr sz="831"/>
            </a:lvl6pPr>
            <a:lvl7pPr marL="2531707" indent="0">
              <a:buNone/>
              <a:defRPr sz="831"/>
            </a:lvl7pPr>
            <a:lvl8pPr marL="2953657" indent="0">
              <a:buNone/>
              <a:defRPr sz="831"/>
            </a:lvl8pPr>
            <a:lvl9pPr marL="3375610"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D0C1CE02-5E9C-284C-B0CB-5BBFFCF7D3D8}" type="datetime1">
              <a:rPr lang="ja-JP" altLang="en-US" smtClean="0"/>
              <a:t>2021/7/29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215428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DC225F-3EAB-47DF-A757-4D496D6A6DB5}" type="datetime1">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6" name="Slide Number Placeholder 5"/>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1768391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1952" indent="0">
              <a:buNone/>
              <a:defRPr sz="2585"/>
            </a:lvl2pPr>
            <a:lvl3pPr marL="843902" indent="0">
              <a:buNone/>
              <a:defRPr sz="2215"/>
            </a:lvl3pPr>
            <a:lvl4pPr marL="1265853" indent="0">
              <a:buNone/>
              <a:defRPr sz="1846"/>
            </a:lvl4pPr>
            <a:lvl5pPr marL="1687805" indent="0">
              <a:buNone/>
              <a:defRPr sz="1846"/>
            </a:lvl5pPr>
            <a:lvl6pPr marL="2109755" indent="0">
              <a:buNone/>
              <a:defRPr sz="1846"/>
            </a:lvl6pPr>
            <a:lvl7pPr marL="2531707" indent="0">
              <a:buNone/>
              <a:defRPr sz="1846"/>
            </a:lvl7pPr>
            <a:lvl8pPr marL="2953657" indent="0">
              <a:buNone/>
              <a:defRPr sz="1846"/>
            </a:lvl8pPr>
            <a:lvl9pPr marL="3375610" indent="0">
              <a:buNone/>
              <a:defRPr sz="1846"/>
            </a:lvl9pPr>
          </a:lstStyle>
          <a:p>
            <a:endParaRPr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292"/>
            </a:lvl1pPr>
            <a:lvl2pPr marL="421952" indent="0">
              <a:buNone/>
              <a:defRPr sz="1108"/>
            </a:lvl2pPr>
            <a:lvl3pPr marL="843902" indent="0">
              <a:buNone/>
              <a:defRPr sz="1015"/>
            </a:lvl3pPr>
            <a:lvl4pPr marL="1265853" indent="0">
              <a:buNone/>
              <a:defRPr sz="831"/>
            </a:lvl4pPr>
            <a:lvl5pPr marL="1687805" indent="0">
              <a:buNone/>
              <a:defRPr sz="831"/>
            </a:lvl5pPr>
            <a:lvl6pPr marL="2109755" indent="0">
              <a:buNone/>
              <a:defRPr sz="831"/>
            </a:lvl6pPr>
            <a:lvl7pPr marL="2531707" indent="0">
              <a:buNone/>
              <a:defRPr sz="831"/>
            </a:lvl7pPr>
            <a:lvl8pPr marL="2953657" indent="0">
              <a:buNone/>
              <a:defRPr sz="831"/>
            </a:lvl8pPr>
            <a:lvl9pPr marL="3375610"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10056129-5ED7-084E-9673-D375A8A73CA8}" type="datetime1">
              <a:rPr lang="ja-JP" altLang="en-US" smtClean="0"/>
              <a:t>2021/7/29</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2961402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BDC25BDE-A319-8D4A-8004-7658D06DBAB9}" type="datetime1">
              <a:rPr lang="ja-JP" altLang="en-US" smtClean="0"/>
              <a:t>2021/7/29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87424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1"/>
            <a:ext cx="2228851"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4" y="27464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27E5D963-BFFC-3B49-B118-1A46605C29F5}" type="datetime1">
              <a:rPr lang="ja-JP" altLang="en-US" smtClean="0"/>
              <a:t>2021/7/29</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137407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8C947C-E71F-4DA8-8D52-8AAE91C8B3E1}" type="datetime1">
              <a:rPr kumimoji="1" lang="ja-JP" altLang="en-US" smtClean="0"/>
              <a:t>2021/7/29</a:t>
            </a:fld>
            <a:endParaRPr kumimoji="1" lang="ja-JP" altLang="en-US"/>
          </a:p>
        </p:txBody>
      </p:sp>
      <p:sp>
        <p:nvSpPr>
          <p:cNvPr id="5" name="Footer Placeholder 4"/>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6" name="Slide Number Placeholder 5"/>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154188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A866EF-FA7E-48E4-AFB8-CD89905F56C3}" type="datetime1">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7" name="Slide Number Placeholder 6"/>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53741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C8CB62-5B67-48D1-A323-F73684B85445}" type="datetime1">
              <a:rPr kumimoji="1" lang="ja-JP" altLang="en-US" smtClean="0"/>
              <a:t>2021/7/29</a:t>
            </a:fld>
            <a:endParaRPr kumimoji="1" lang="ja-JP" altLang="en-US"/>
          </a:p>
        </p:txBody>
      </p:sp>
      <p:sp>
        <p:nvSpPr>
          <p:cNvPr id="8" name="Footer Placeholder 7"/>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9" name="Slide Number Placeholder 8"/>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5131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CBC9713-F76B-4F4A-8877-4EAB3CD35DB9}" type="datetime1">
              <a:rPr kumimoji="1" lang="ja-JP" altLang="en-US" smtClean="0"/>
              <a:t>2021/7/29</a:t>
            </a:fld>
            <a:endParaRPr kumimoji="1" lang="ja-JP" altLang="en-US"/>
          </a:p>
        </p:txBody>
      </p:sp>
      <p:sp>
        <p:nvSpPr>
          <p:cNvPr id="4" name="Footer Placeholder 3"/>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5" name="Slide Number Placeholder 4"/>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89081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89B30-4F5D-4C99-BFF6-133C54F1E36A}" type="datetime1">
              <a:rPr kumimoji="1" lang="ja-JP" altLang="en-US" smtClean="0"/>
              <a:t>2021/7/29</a:t>
            </a:fld>
            <a:endParaRPr kumimoji="1" lang="ja-JP" altLang="en-US"/>
          </a:p>
        </p:txBody>
      </p:sp>
      <p:sp>
        <p:nvSpPr>
          <p:cNvPr id="3" name="Footer Placeholder 2"/>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4" name="Slide Number Placeholder 3"/>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340722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BA3A26-B8F2-4903-9A0D-F87E3A5645DD}" type="datetime1">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7" name="Slide Number Placeholder 6"/>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12457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7D6F6E-F6CA-4778-B402-48B885E6BAC1}" type="datetime1">
              <a:rPr kumimoji="1" lang="ja-JP" altLang="en-US" smtClean="0"/>
              <a:t>2021/7/29</a:t>
            </a:fld>
            <a:endParaRPr kumimoji="1" lang="ja-JP" altLang="en-US"/>
          </a:p>
        </p:txBody>
      </p:sp>
      <p:sp>
        <p:nvSpPr>
          <p:cNvPr id="6" name="Footer Placeholder 5"/>
          <p:cNvSpPr>
            <a:spLocks noGrp="1"/>
          </p:cNvSpPr>
          <p:nvPr>
            <p:ph type="ftr" sz="quarter" idx="11"/>
          </p:nvPr>
        </p:nvSpPr>
        <p:spPr/>
        <p:txBody>
          <a:bodyPr/>
          <a:lstStyle/>
          <a:p>
            <a:r>
              <a:rPr kumimoji="1" lang="en-US" altLang="ja-JP" dirty="0"/>
              <a:t>Copyright © 2020 Trinity-group All Right Reserved.</a:t>
            </a:r>
            <a:endParaRPr kumimoji="1" lang="ja-JP" altLang="en-US" dirty="0"/>
          </a:p>
        </p:txBody>
      </p:sp>
      <p:sp>
        <p:nvSpPr>
          <p:cNvPr id="7" name="Slide Number Placeholder 6"/>
          <p:cNvSpPr>
            <a:spLocks noGrp="1"/>
          </p:cNvSpPr>
          <p:nvPr>
            <p:ph type="sldNum" sz="quarter" idx="12"/>
          </p:nvPr>
        </p:nvSpPr>
        <p:spPr/>
        <p:txBody>
          <a:body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324636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CB551-10EB-459F-A4BC-0186C80338ED}" type="datetime1">
              <a:rPr kumimoji="1" lang="ja-JP" altLang="en-US" smtClean="0"/>
              <a:t>2021/7/29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dirty="0"/>
              <a:t>Copyright © 2020 Trinity-group All Right Reserved.</a:t>
            </a:r>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C32F0-AC67-4652-A9E0-16BE7F53E430}" type="slidenum">
              <a:rPr kumimoji="1" lang="ja-JP" altLang="en-US" smtClean="0"/>
              <a:t>‹#›</a:t>
            </a:fld>
            <a:endParaRPr kumimoji="1" lang="ja-JP" altLang="en-US"/>
          </a:p>
        </p:txBody>
      </p:sp>
    </p:spTree>
    <p:extLst>
      <p:ext uri="{BB962C8B-B14F-4D97-AF65-F5344CB8AC3E}">
        <p14:creationId xmlns:p14="http://schemas.microsoft.com/office/powerpoint/2010/main" val="766424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1" y="274639"/>
            <a:ext cx="8229600" cy="1143000"/>
          </a:xfrm>
          <a:prstGeom prst="rect">
            <a:avLst/>
          </a:prstGeom>
        </p:spPr>
        <p:txBody>
          <a:bodyPr vert="horz" lIns="91420" tIns="45709" rIns="91420" bIns="45709"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1" y="1600206"/>
            <a:ext cx="8229600" cy="4525963"/>
          </a:xfrm>
          <a:prstGeom prst="rect">
            <a:avLst/>
          </a:prstGeom>
        </p:spPr>
        <p:txBody>
          <a:bodyPr vert="horz" lIns="91420" tIns="45709" rIns="91420" bIns="45709"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1" y="6356353"/>
            <a:ext cx="2133600" cy="365124"/>
          </a:xfrm>
          <a:prstGeom prst="rect">
            <a:avLst/>
          </a:prstGeom>
        </p:spPr>
        <p:txBody>
          <a:bodyPr vert="horz" lIns="91420" tIns="45709" rIns="91420" bIns="45709" rtlCol="0" anchor="ctr"/>
          <a:lstStyle>
            <a:lvl1pPr algn="l">
              <a:defRPr sz="1108">
                <a:solidFill>
                  <a:schemeClr val="tx1">
                    <a:tint val="75000"/>
                  </a:schemeClr>
                </a:solidFill>
              </a:defRPr>
            </a:lvl1pPr>
          </a:lstStyle>
          <a:p>
            <a:fld id="{DE8DAF08-2D32-134F-A4AC-B69E6DE88754}" type="datetime1">
              <a:rPr lang="ja-JP" altLang="en-US" smtClean="0"/>
              <a:t>2021/7/29</a:t>
            </a:fld>
            <a:endParaRPr lang="ja-JP" altLang="en-US"/>
          </a:p>
        </p:txBody>
      </p:sp>
      <p:sp>
        <p:nvSpPr>
          <p:cNvPr id="5" name="フッター プレースホルダ 4"/>
          <p:cNvSpPr>
            <a:spLocks noGrp="1"/>
          </p:cNvSpPr>
          <p:nvPr>
            <p:ph type="ftr" sz="quarter" idx="3"/>
          </p:nvPr>
        </p:nvSpPr>
        <p:spPr>
          <a:xfrm>
            <a:off x="3124202" y="6356353"/>
            <a:ext cx="2895601" cy="365124"/>
          </a:xfrm>
          <a:prstGeom prst="rect">
            <a:avLst/>
          </a:prstGeom>
        </p:spPr>
        <p:txBody>
          <a:bodyPr vert="horz" lIns="91420" tIns="45709" rIns="91420" bIns="45709" rtlCol="0" anchor="ctr"/>
          <a:lstStyle>
            <a:lvl1pPr algn="ctr">
              <a:defRPr sz="1108">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1" y="6356353"/>
            <a:ext cx="2133600" cy="365124"/>
          </a:xfrm>
          <a:prstGeom prst="rect">
            <a:avLst/>
          </a:prstGeom>
        </p:spPr>
        <p:txBody>
          <a:bodyPr vert="horz" lIns="91420" tIns="45709" rIns="91420" bIns="45709" rtlCol="0" anchor="ctr"/>
          <a:lstStyle>
            <a:lvl1pPr algn="r">
              <a:defRPr sz="1108">
                <a:solidFill>
                  <a:schemeClr val="tx1">
                    <a:tint val="75000"/>
                  </a:schemeClr>
                </a:solidFill>
              </a:defRPr>
            </a:lvl1pPr>
          </a:lstStyle>
          <a:p>
            <a:fld id="{835A1910-F81F-4E9C-974D-F353A003AB2B}" type="slidenum">
              <a:rPr lang="ja-JP" altLang="en-US" smtClean="0"/>
              <a:pPr/>
              <a:t>‹#›</a:t>
            </a:fld>
            <a:endParaRPr lang="ja-JP" altLang="en-US"/>
          </a:p>
        </p:txBody>
      </p:sp>
    </p:spTree>
    <p:extLst>
      <p:ext uri="{BB962C8B-B14F-4D97-AF65-F5344CB8AC3E}">
        <p14:creationId xmlns:p14="http://schemas.microsoft.com/office/powerpoint/2010/main" val="1183952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21952" rtl="0" eaLnBrk="1" latinLnBrk="0" hangingPunct="1">
        <a:spcBef>
          <a:spcPct val="0"/>
        </a:spcBef>
        <a:buNone/>
        <a:defRPr kumimoji="1" sz="4062" kern="1200">
          <a:solidFill>
            <a:schemeClr val="tx1"/>
          </a:solidFill>
          <a:latin typeface="+mj-lt"/>
          <a:ea typeface="+mj-ea"/>
          <a:cs typeface="+mj-cs"/>
        </a:defRPr>
      </a:lvl1pPr>
    </p:titleStyle>
    <p:bodyStyle>
      <a:lvl1pPr marL="316463" indent="-316463" algn="l" defTabSz="421952" rtl="0" eaLnBrk="1" latinLnBrk="0" hangingPunct="1">
        <a:spcBef>
          <a:spcPct val="20000"/>
        </a:spcBef>
        <a:buFont typeface="Arial"/>
        <a:buChar char="•"/>
        <a:defRPr kumimoji="1" sz="2954" kern="1200">
          <a:solidFill>
            <a:schemeClr val="tx1"/>
          </a:solidFill>
          <a:latin typeface="+mn-lt"/>
          <a:ea typeface="+mn-ea"/>
          <a:cs typeface="+mn-cs"/>
        </a:defRPr>
      </a:lvl1pPr>
      <a:lvl2pPr marL="685671" indent="-263719" algn="l" defTabSz="421952" rtl="0" eaLnBrk="1" latinLnBrk="0" hangingPunct="1">
        <a:spcBef>
          <a:spcPct val="20000"/>
        </a:spcBef>
        <a:buFont typeface="Arial"/>
        <a:buChar char="–"/>
        <a:defRPr kumimoji="1" sz="2585" kern="1200">
          <a:solidFill>
            <a:schemeClr val="tx1"/>
          </a:solidFill>
          <a:latin typeface="+mn-lt"/>
          <a:ea typeface="+mn-ea"/>
          <a:cs typeface="+mn-cs"/>
        </a:defRPr>
      </a:lvl2pPr>
      <a:lvl3pPr marL="1054877" indent="-210975" algn="l" defTabSz="421952" rtl="0" eaLnBrk="1" latinLnBrk="0" hangingPunct="1">
        <a:spcBef>
          <a:spcPct val="20000"/>
        </a:spcBef>
        <a:buFont typeface="Arial"/>
        <a:buChar char="•"/>
        <a:defRPr kumimoji="1" sz="2215" kern="1200">
          <a:solidFill>
            <a:schemeClr val="tx1"/>
          </a:solidFill>
          <a:latin typeface="+mn-lt"/>
          <a:ea typeface="+mn-ea"/>
          <a:cs typeface="+mn-cs"/>
        </a:defRPr>
      </a:lvl3pPr>
      <a:lvl4pPr marL="1476829" indent="-210975" algn="l" defTabSz="421952" rtl="0" eaLnBrk="1" latinLnBrk="0" hangingPunct="1">
        <a:spcBef>
          <a:spcPct val="20000"/>
        </a:spcBef>
        <a:buFont typeface="Arial"/>
        <a:buChar char="–"/>
        <a:defRPr kumimoji="1" sz="1846" kern="1200">
          <a:solidFill>
            <a:schemeClr val="tx1"/>
          </a:solidFill>
          <a:latin typeface="+mn-lt"/>
          <a:ea typeface="+mn-ea"/>
          <a:cs typeface="+mn-cs"/>
        </a:defRPr>
      </a:lvl4pPr>
      <a:lvl5pPr marL="1898780" indent="-210975" algn="l" defTabSz="421952" rtl="0" eaLnBrk="1" latinLnBrk="0" hangingPunct="1">
        <a:spcBef>
          <a:spcPct val="20000"/>
        </a:spcBef>
        <a:buFont typeface="Arial"/>
        <a:buChar char="»"/>
        <a:defRPr kumimoji="1" sz="1846" kern="1200">
          <a:solidFill>
            <a:schemeClr val="tx1"/>
          </a:solidFill>
          <a:latin typeface="+mn-lt"/>
          <a:ea typeface="+mn-ea"/>
          <a:cs typeface="+mn-cs"/>
        </a:defRPr>
      </a:lvl5pPr>
      <a:lvl6pPr marL="2320731" indent="-210975" algn="l" defTabSz="421952" rtl="0" eaLnBrk="1" latinLnBrk="0" hangingPunct="1">
        <a:spcBef>
          <a:spcPct val="20000"/>
        </a:spcBef>
        <a:buFont typeface="Arial"/>
        <a:buChar char="•"/>
        <a:defRPr kumimoji="1" sz="1846" kern="1200">
          <a:solidFill>
            <a:schemeClr val="tx1"/>
          </a:solidFill>
          <a:latin typeface="+mn-lt"/>
          <a:ea typeface="+mn-ea"/>
          <a:cs typeface="+mn-cs"/>
        </a:defRPr>
      </a:lvl6pPr>
      <a:lvl7pPr marL="2742683" indent="-210975" algn="l" defTabSz="421952" rtl="0" eaLnBrk="1" latinLnBrk="0" hangingPunct="1">
        <a:spcBef>
          <a:spcPct val="20000"/>
        </a:spcBef>
        <a:buFont typeface="Arial"/>
        <a:buChar char="•"/>
        <a:defRPr kumimoji="1" sz="1846" kern="1200">
          <a:solidFill>
            <a:schemeClr val="tx1"/>
          </a:solidFill>
          <a:latin typeface="+mn-lt"/>
          <a:ea typeface="+mn-ea"/>
          <a:cs typeface="+mn-cs"/>
        </a:defRPr>
      </a:lvl7pPr>
      <a:lvl8pPr marL="3164632" indent="-210975" algn="l" defTabSz="421952" rtl="0" eaLnBrk="1" latinLnBrk="0" hangingPunct="1">
        <a:spcBef>
          <a:spcPct val="20000"/>
        </a:spcBef>
        <a:buFont typeface="Arial"/>
        <a:buChar char="•"/>
        <a:defRPr kumimoji="1" sz="1846" kern="1200">
          <a:solidFill>
            <a:schemeClr val="tx1"/>
          </a:solidFill>
          <a:latin typeface="+mn-lt"/>
          <a:ea typeface="+mn-ea"/>
          <a:cs typeface="+mn-cs"/>
        </a:defRPr>
      </a:lvl8pPr>
      <a:lvl9pPr marL="3586585" indent="-210975" algn="l" defTabSz="421952"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1952" rtl="0" eaLnBrk="1" latinLnBrk="0" hangingPunct="1">
        <a:defRPr kumimoji="1" sz="1662" kern="1200">
          <a:solidFill>
            <a:schemeClr val="tx1"/>
          </a:solidFill>
          <a:latin typeface="+mn-lt"/>
          <a:ea typeface="+mn-ea"/>
          <a:cs typeface="+mn-cs"/>
        </a:defRPr>
      </a:lvl1pPr>
      <a:lvl2pPr marL="421952" algn="l" defTabSz="421952" rtl="0" eaLnBrk="1" latinLnBrk="0" hangingPunct="1">
        <a:defRPr kumimoji="1" sz="1662" kern="1200">
          <a:solidFill>
            <a:schemeClr val="tx1"/>
          </a:solidFill>
          <a:latin typeface="+mn-lt"/>
          <a:ea typeface="+mn-ea"/>
          <a:cs typeface="+mn-cs"/>
        </a:defRPr>
      </a:lvl2pPr>
      <a:lvl3pPr marL="843902" algn="l" defTabSz="421952" rtl="0" eaLnBrk="1" latinLnBrk="0" hangingPunct="1">
        <a:defRPr kumimoji="1" sz="1662" kern="1200">
          <a:solidFill>
            <a:schemeClr val="tx1"/>
          </a:solidFill>
          <a:latin typeface="+mn-lt"/>
          <a:ea typeface="+mn-ea"/>
          <a:cs typeface="+mn-cs"/>
        </a:defRPr>
      </a:lvl3pPr>
      <a:lvl4pPr marL="1265853" algn="l" defTabSz="421952" rtl="0" eaLnBrk="1" latinLnBrk="0" hangingPunct="1">
        <a:defRPr kumimoji="1" sz="1662" kern="1200">
          <a:solidFill>
            <a:schemeClr val="tx1"/>
          </a:solidFill>
          <a:latin typeface="+mn-lt"/>
          <a:ea typeface="+mn-ea"/>
          <a:cs typeface="+mn-cs"/>
        </a:defRPr>
      </a:lvl4pPr>
      <a:lvl5pPr marL="1687805" algn="l" defTabSz="421952" rtl="0" eaLnBrk="1" latinLnBrk="0" hangingPunct="1">
        <a:defRPr kumimoji="1" sz="1662" kern="1200">
          <a:solidFill>
            <a:schemeClr val="tx1"/>
          </a:solidFill>
          <a:latin typeface="+mn-lt"/>
          <a:ea typeface="+mn-ea"/>
          <a:cs typeface="+mn-cs"/>
        </a:defRPr>
      </a:lvl5pPr>
      <a:lvl6pPr marL="2109755" algn="l" defTabSz="421952" rtl="0" eaLnBrk="1" latinLnBrk="0" hangingPunct="1">
        <a:defRPr kumimoji="1" sz="1662" kern="1200">
          <a:solidFill>
            <a:schemeClr val="tx1"/>
          </a:solidFill>
          <a:latin typeface="+mn-lt"/>
          <a:ea typeface="+mn-ea"/>
          <a:cs typeface="+mn-cs"/>
        </a:defRPr>
      </a:lvl6pPr>
      <a:lvl7pPr marL="2531707" algn="l" defTabSz="421952" rtl="0" eaLnBrk="1" latinLnBrk="0" hangingPunct="1">
        <a:defRPr kumimoji="1" sz="1662" kern="1200">
          <a:solidFill>
            <a:schemeClr val="tx1"/>
          </a:solidFill>
          <a:latin typeface="+mn-lt"/>
          <a:ea typeface="+mn-ea"/>
          <a:cs typeface="+mn-cs"/>
        </a:defRPr>
      </a:lvl7pPr>
      <a:lvl8pPr marL="2953657" algn="l" defTabSz="421952" rtl="0" eaLnBrk="1" latinLnBrk="0" hangingPunct="1">
        <a:defRPr kumimoji="1" sz="1662" kern="1200">
          <a:solidFill>
            <a:schemeClr val="tx1"/>
          </a:solidFill>
          <a:latin typeface="+mn-lt"/>
          <a:ea typeface="+mn-ea"/>
          <a:cs typeface="+mn-cs"/>
        </a:defRPr>
      </a:lvl8pPr>
      <a:lvl9pPr marL="3375610" algn="l" defTabSz="421952"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hyperlink" Target="https://pixabay.com/en/industrial-safety-signal-symbol-149204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hyperlink" Target="https://publicdomainq.net/passbook-bank-0000421/"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publicdomainq.net/home-house-001030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publicdomainq.net/home-house-0010304/" TargetMode="External"/><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https://publicdomainq.net/passbook-bank-0000421/"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2.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8" Type="http://schemas.openxmlformats.org/officeDocument/2006/relationships/hyperlink" Target="https://publicdomainq.net/home-house-0010304/" TargetMode="External"/><Relationship Id="rId3" Type="http://schemas.openxmlformats.org/officeDocument/2006/relationships/image" Target="../media/image47.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9.pn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3.png"/><Relationship Id="rId7" Type="http://schemas.openxmlformats.org/officeDocument/2006/relationships/hyperlink" Target="https://publicdomainq.net/apartment-revenue-house-0004773/"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publicdomainq.net/home-house-001030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hyperlink" Target="https://pixabay.com/en/industrial-safety-signal-symbol-1492046/"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publicdomainq.net/home-house-0010304/" TargetMode="Externa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hyperlink" Target="https://publicdomainq.net/home-house-0010304/" TargetMode="External"/><Relationship Id="rId4" Type="http://schemas.openxmlformats.org/officeDocument/2006/relationships/image" Target="../media/image57.png"/><Relationship Id="rId9" Type="http://schemas.openxmlformats.org/officeDocument/2006/relationships/image" Target="../media/image43.png"/></Relationships>
</file>

<file path=ppt/slides/_rels/slide3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64.png"/><Relationship Id="rId12" Type="http://schemas.openxmlformats.org/officeDocument/2006/relationships/hyperlink" Target="https://publicdomainq.net/passbook-bank-0000421/"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publicdomainq.net/home-house-0010304/" TargetMode="External"/><Relationship Id="rId11" Type="http://schemas.openxmlformats.org/officeDocument/2006/relationships/image" Target="../media/image67.png"/><Relationship Id="rId5" Type="http://schemas.openxmlformats.org/officeDocument/2006/relationships/image" Target="../media/image43.png"/><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hyperlink" Target="https://pixabay.com/en/industrial-safety-signal-symbol-1492046/"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hyperlink" Target="https://publicdomainq.net/home-house-001030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pixabay.com/en/industrial-safety-signal-symbol-1492046/"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3807" y="0"/>
            <a:ext cx="9151761" cy="6629308"/>
            <a:chOff x="7761" y="0"/>
            <a:chExt cx="9151761" cy="6629308"/>
          </a:xfrm>
        </p:grpSpPr>
        <p:pic>
          <p:nvPicPr>
            <p:cNvPr id="8" name="図 7" descr="bg_trinity_pp_h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1" y="0"/>
              <a:ext cx="9144000" cy="6467164"/>
            </a:xfrm>
            <a:prstGeom prst="rect">
              <a:avLst/>
            </a:prstGeom>
          </p:spPr>
        </p:pic>
        <p:sp>
          <p:nvSpPr>
            <p:cNvPr id="2" name="テキスト ボックス 1"/>
            <p:cNvSpPr txBox="1"/>
            <p:nvPr/>
          </p:nvSpPr>
          <p:spPr>
            <a:xfrm>
              <a:off x="7761" y="6062999"/>
              <a:ext cx="9151761" cy="566309"/>
            </a:xfrm>
            <a:prstGeom prst="rect">
              <a:avLst/>
            </a:prstGeom>
            <a:solidFill>
              <a:srgbClr val="FFFFFF"/>
            </a:solidFill>
          </p:spPr>
          <p:txBody>
            <a:bodyPr wrap="square" rtlCol="0">
              <a:spAutoFit/>
            </a:bodyPr>
            <a:lstStyle/>
            <a:p>
              <a:endParaRPr kumimoji="1" lang="en-US" altLang="ja-JP" sz="1540" dirty="0"/>
            </a:p>
            <a:p>
              <a:endParaRPr kumimoji="1" lang="ja-JP" altLang="en-US" sz="1540" dirty="0"/>
            </a:p>
          </p:txBody>
        </p:sp>
      </p:grpSp>
      <p:sp>
        <p:nvSpPr>
          <p:cNvPr id="7" name="正方形/長方形 6"/>
          <p:cNvSpPr/>
          <p:nvPr/>
        </p:nvSpPr>
        <p:spPr>
          <a:xfrm>
            <a:off x="4790114" y="6062999"/>
            <a:ext cx="4353886" cy="830997"/>
          </a:xfrm>
          <a:prstGeom prst="rect">
            <a:avLst/>
          </a:prstGeom>
          <a:ln>
            <a:noFill/>
          </a:ln>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2000" dirty="0">
                <a:latin typeface="メイリオ" panose="020B0604030504040204" pitchFamily="50" charset="-128"/>
                <a:ea typeface="メイリオ" panose="020B0604030504040204" pitchFamily="50" charset="-128"/>
              </a:rPr>
              <a:t>司法書士法人 </a:t>
            </a:r>
            <a:r>
              <a:rPr lang="ja-JP" altLang="en-US" sz="2400" dirty="0">
                <a:latin typeface="メイリオ" panose="020B0604030504040204" pitchFamily="50" charset="-128"/>
                <a:ea typeface="メイリオ" panose="020B0604030504040204" pitchFamily="50" charset="-128"/>
              </a:rPr>
              <a:t>○○○○事務所</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株式会社 </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sp>
        <p:nvSpPr>
          <p:cNvPr id="9" name="テキスト プレースホルダー 1">
            <a:extLst>
              <a:ext uri="{FF2B5EF4-FFF2-40B4-BE49-F238E27FC236}">
                <a16:creationId xmlns:a16="http://schemas.microsoft.com/office/drawing/2014/main" id="{A0A35634-4A5D-4227-96B4-1CD68C0B7DC7}"/>
              </a:ext>
            </a:extLst>
          </p:cNvPr>
          <p:cNvSpPr txBox="1">
            <a:spLocks/>
          </p:cNvSpPr>
          <p:nvPr/>
        </p:nvSpPr>
        <p:spPr bwMode="gray">
          <a:xfrm>
            <a:off x="-129135" y="1694699"/>
            <a:ext cx="9402270" cy="1538883"/>
          </a:xfrm>
          <a:prstGeom prst="rect">
            <a:avLst/>
          </a:prstGeom>
        </p:spPr>
        <p:txBody>
          <a:bodyPr vert="horz" wrap="square">
            <a:spAutoFit/>
          </a:bodyPr>
          <a:lstStyle>
            <a:lvl1pPr marL="0" indent="0" algn="ctr" rtl="0" eaLnBrk="1" latinLnBrk="0" hangingPunct="1">
              <a:lnSpc>
                <a:spcPct val="120000"/>
              </a:lnSpc>
              <a:spcBef>
                <a:spcPts val="292"/>
              </a:spcBef>
              <a:buClr>
                <a:schemeClr val="accent3"/>
              </a:buClr>
              <a:buFont typeface="Georgia"/>
              <a:buNone/>
              <a:defRPr kumimoji="1" sz="5834" b="1" kern="1200">
                <a:solidFill>
                  <a:schemeClr val="tx1">
                    <a:lumMod val="85000"/>
                    <a:lumOff val="15000"/>
                  </a:schemeClr>
                </a:solidFill>
                <a:latin typeface="+mj-ea"/>
                <a:ea typeface="+mj-ea"/>
                <a:cs typeface="+mn-cs"/>
              </a:defRPr>
            </a:lvl1pPr>
            <a:lvl2pPr marL="640197" indent="-240074" algn="l" rtl="0" eaLnBrk="1" latinLnBrk="0" hangingPunct="1">
              <a:lnSpc>
                <a:spcPct val="120000"/>
              </a:lnSpc>
              <a:spcBef>
                <a:spcPts val="292"/>
              </a:spcBef>
              <a:buClr>
                <a:schemeClr val="accent2"/>
              </a:buClr>
              <a:buFont typeface="Georgia"/>
              <a:buChar char="▫"/>
              <a:defRPr kumimoji="1" sz="2800" kern="1200">
                <a:solidFill>
                  <a:schemeClr val="tx1">
                    <a:lumMod val="85000"/>
                    <a:lumOff val="15000"/>
                  </a:schemeClr>
                </a:solidFill>
                <a:latin typeface="+mn-ea"/>
                <a:ea typeface="+mn-ea"/>
                <a:cs typeface="+mn-cs"/>
              </a:defRPr>
            </a:lvl2pPr>
            <a:lvl3pPr marL="898054" indent="-213399" algn="l" rtl="0" eaLnBrk="1" latinLnBrk="0" hangingPunct="1">
              <a:lnSpc>
                <a:spcPct val="120000"/>
              </a:lnSpc>
              <a:spcBef>
                <a:spcPts val="292"/>
              </a:spcBef>
              <a:buClr>
                <a:schemeClr val="accent1"/>
              </a:buClr>
              <a:buFont typeface="Wingdings 2"/>
              <a:buChar char=""/>
              <a:defRPr kumimoji="1" sz="2400" kern="1200">
                <a:solidFill>
                  <a:schemeClr val="tx1">
                    <a:lumMod val="85000"/>
                    <a:lumOff val="15000"/>
                  </a:schemeClr>
                </a:solidFill>
                <a:latin typeface="+mn-ea"/>
                <a:ea typeface="+mn-ea"/>
                <a:cs typeface="+mn-cs"/>
              </a:defRPr>
            </a:lvl3pPr>
            <a:lvl4pPr marL="1147020" indent="-195616" algn="l" rtl="0" eaLnBrk="1" latinLnBrk="0" hangingPunct="1">
              <a:lnSpc>
                <a:spcPct val="120000"/>
              </a:lnSpc>
              <a:spcBef>
                <a:spcPts val="292"/>
              </a:spcBef>
              <a:buClr>
                <a:schemeClr val="accent1"/>
              </a:buClr>
              <a:buFont typeface="Wingdings 2"/>
              <a:buChar char=""/>
              <a:defRPr kumimoji="1" sz="2400" kern="1200">
                <a:solidFill>
                  <a:schemeClr val="tx1">
                    <a:lumMod val="85000"/>
                    <a:lumOff val="15000"/>
                  </a:schemeClr>
                </a:solidFill>
                <a:latin typeface="+mn-ea"/>
                <a:ea typeface="+mn-ea"/>
                <a:cs typeface="+mn-cs"/>
              </a:defRPr>
            </a:lvl4pPr>
            <a:lvl5pPr marL="1351527" indent="-177833" algn="l" rtl="0" eaLnBrk="1" latinLnBrk="0" hangingPunct="1">
              <a:lnSpc>
                <a:spcPct val="120000"/>
              </a:lnSpc>
              <a:spcBef>
                <a:spcPts val="292"/>
              </a:spcBef>
              <a:buClr>
                <a:schemeClr val="accent3"/>
              </a:buClr>
              <a:buFont typeface="Georgia"/>
              <a:buChar char="▫"/>
              <a:defRPr kumimoji="1" sz="2000" kern="1200">
                <a:solidFill>
                  <a:schemeClr val="tx1">
                    <a:lumMod val="85000"/>
                    <a:lumOff val="15000"/>
                  </a:schemeClr>
                </a:solidFill>
                <a:latin typeface="+mn-ea"/>
                <a:ea typeface="+mn-ea"/>
                <a:cs typeface="+mn-cs"/>
              </a:defRPr>
            </a:lvl5pPr>
            <a:lvl6pPr marL="1564926" indent="-177833" algn="l" rtl="0" eaLnBrk="1" latinLnBrk="0" hangingPunct="1">
              <a:spcBef>
                <a:spcPts val="292"/>
              </a:spcBef>
              <a:buClr>
                <a:schemeClr val="accent3"/>
              </a:buClr>
              <a:buFont typeface="Georgia"/>
              <a:buChar char="▫"/>
              <a:defRPr kumimoji="1" sz="1750" kern="1200">
                <a:solidFill>
                  <a:schemeClr val="accent3"/>
                </a:solidFill>
                <a:latin typeface="+mn-lt"/>
                <a:ea typeface="+mn-ea"/>
                <a:cs typeface="+mn-cs"/>
              </a:defRPr>
            </a:lvl6pPr>
            <a:lvl7pPr marL="1778325" indent="-177833" algn="l" rtl="0" eaLnBrk="1" latinLnBrk="0" hangingPunct="1">
              <a:spcBef>
                <a:spcPts val="292"/>
              </a:spcBef>
              <a:buClr>
                <a:schemeClr val="accent3"/>
              </a:buClr>
              <a:buFont typeface="Georgia"/>
              <a:buChar char="▫"/>
              <a:defRPr kumimoji="1" sz="1556" kern="1200">
                <a:solidFill>
                  <a:schemeClr val="accent3"/>
                </a:solidFill>
                <a:latin typeface="+mn-lt"/>
                <a:ea typeface="+mn-ea"/>
                <a:cs typeface="+mn-cs"/>
              </a:defRPr>
            </a:lvl7pPr>
            <a:lvl8pPr marL="1973941" indent="-177833" algn="l" rtl="0" eaLnBrk="1" latinLnBrk="0" hangingPunct="1">
              <a:spcBef>
                <a:spcPts val="292"/>
              </a:spcBef>
              <a:buClr>
                <a:schemeClr val="accent3"/>
              </a:buClr>
              <a:buFont typeface="Georgia"/>
              <a:buChar char="◦"/>
              <a:defRPr kumimoji="1" sz="1459" kern="1200">
                <a:solidFill>
                  <a:schemeClr val="accent3"/>
                </a:solidFill>
                <a:latin typeface="+mn-lt"/>
                <a:ea typeface="+mn-ea"/>
                <a:cs typeface="+mn-cs"/>
              </a:defRPr>
            </a:lvl8pPr>
            <a:lvl9pPr marL="2178448" indent="-177833" algn="l" rtl="0" eaLnBrk="1" latinLnBrk="0" hangingPunct="1">
              <a:spcBef>
                <a:spcPts val="292"/>
              </a:spcBef>
              <a:buClr>
                <a:schemeClr val="accent3"/>
              </a:buClr>
              <a:buFont typeface="Georgia"/>
              <a:buChar char="◦"/>
              <a:defRPr kumimoji="1" sz="1361" kern="1200" baseline="0">
                <a:solidFill>
                  <a:schemeClr val="accent3"/>
                </a:solidFill>
                <a:latin typeface="+mn-lt"/>
                <a:ea typeface="+mn-ea"/>
                <a:cs typeface="+mn-cs"/>
              </a:defRPr>
            </a:lvl9pPr>
          </a:lstStyle>
          <a:p>
            <a:pPr algn="ctr"/>
            <a:r>
              <a:rPr lang="ja-JP" altLang="en-US" sz="3900" dirty="0">
                <a:solidFill>
                  <a:schemeClr val="tx1"/>
                </a:solidFill>
                <a:latin typeface="Meiryo" charset="-128"/>
                <a:ea typeface="Meiryo" charset="-128"/>
                <a:cs typeface="Meiryo" charset="-128"/>
              </a:rPr>
              <a:t>認知症による資産凍結で困らないための</a:t>
            </a:r>
            <a:r>
              <a:rPr lang="en-US" altLang="ja-JP" sz="3900" dirty="0">
                <a:solidFill>
                  <a:schemeClr val="tx1"/>
                </a:solidFill>
                <a:latin typeface="Meiryo" charset="-128"/>
                <a:ea typeface="Meiryo" charset="-128"/>
                <a:cs typeface="Meiryo" charset="-128"/>
              </a:rPr>
              <a:t>『</a:t>
            </a:r>
            <a:r>
              <a:rPr lang="ja-JP" altLang="en-US" sz="3900" dirty="0">
                <a:solidFill>
                  <a:schemeClr val="tx1"/>
                </a:solidFill>
                <a:latin typeface="Meiryo" charset="-128"/>
                <a:ea typeface="Meiryo" charset="-128"/>
                <a:cs typeface="Meiryo" charset="-128"/>
              </a:rPr>
              <a:t>家族信託セミナー</a:t>
            </a:r>
            <a:r>
              <a:rPr lang="en-US" altLang="ja-JP" sz="3900" dirty="0">
                <a:solidFill>
                  <a:schemeClr val="tx1"/>
                </a:solidFill>
                <a:latin typeface="Meiryo" charset="-128"/>
                <a:ea typeface="Meiryo" charset="-128"/>
                <a:cs typeface="Meiryo" charset="-128"/>
              </a:rPr>
              <a:t>』</a:t>
            </a:r>
          </a:p>
        </p:txBody>
      </p:sp>
      <p:grpSp>
        <p:nvGrpSpPr>
          <p:cNvPr id="11" name="グループ化 10"/>
          <p:cNvGrpSpPr/>
          <p:nvPr/>
        </p:nvGrpSpPr>
        <p:grpSpPr>
          <a:xfrm>
            <a:off x="4774592" y="5463851"/>
            <a:ext cx="4221490" cy="1394149"/>
            <a:chOff x="4774592" y="5463851"/>
            <a:chExt cx="4221490" cy="1394149"/>
          </a:xfrm>
        </p:grpSpPr>
        <p:sp>
          <p:nvSpPr>
            <p:cNvPr id="6" name="角丸四角形 5"/>
            <p:cNvSpPr/>
            <p:nvPr/>
          </p:nvSpPr>
          <p:spPr>
            <a:xfrm>
              <a:off x="4774592" y="5732792"/>
              <a:ext cx="4221490" cy="1125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ホームベース 9"/>
            <p:cNvSpPr/>
            <p:nvPr/>
          </p:nvSpPr>
          <p:spPr>
            <a:xfrm>
              <a:off x="4975412" y="5463851"/>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30432BDC-36BD-4C6C-836B-BAB22F5BE10C}"/>
              </a:ext>
            </a:extLst>
          </p:cNvPr>
          <p:cNvSpPr/>
          <p:nvPr/>
        </p:nvSpPr>
        <p:spPr>
          <a:xfrm>
            <a:off x="251670" y="2117557"/>
            <a:ext cx="8640660" cy="211029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10</a:t>
            </a:fld>
            <a:endParaRPr kumimoji="1" lang="ja-JP" altLang="en-US"/>
          </a:p>
        </p:txBody>
      </p:sp>
      <p:sp>
        <p:nvSpPr>
          <p:cNvPr id="13" name="正方形/長方形 12">
            <a:extLst>
              <a:ext uri="{FF2B5EF4-FFF2-40B4-BE49-F238E27FC236}">
                <a16:creationId xmlns:a16="http://schemas.microsoft.com/office/drawing/2014/main" id="{0B4E1DBE-B3D3-45E9-A59A-99F286B2AD53}"/>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9" name="図 8">
            <a:extLst>
              <a:ext uri="{FF2B5EF4-FFF2-40B4-BE49-F238E27FC236}">
                <a16:creationId xmlns:a16="http://schemas.microsoft.com/office/drawing/2014/main" id="{EB06E9EE-9400-4ED8-B1F5-949753084D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6222" y="4438412"/>
            <a:ext cx="1960855" cy="1707374"/>
          </a:xfrm>
          <a:prstGeom prst="rect">
            <a:avLst/>
          </a:prstGeom>
          <a:ln>
            <a:solidFill>
              <a:schemeClr val="bg1"/>
            </a:solidFill>
          </a:ln>
        </p:spPr>
      </p:pic>
      <p:sp>
        <p:nvSpPr>
          <p:cNvPr id="12" name="タイトル 1">
            <a:extLst>
              <a:ext uri="{FF2B5EF4-FFF2-40B4-BE49-F238E27FC236}">
                <a16:creationId xmlns:a16="http://schemas.microsoft.com/office/drawing/2014/main" id="{0D30E11A-41F9-427E-9273-7B74C512C5B4}"/>
              </a:ext>
            </a:extLst>
          </p:cNvPr>
          <p:cNvSpPr txBox="1">
            <a:spLocks/>
          </p:cNvSpPr>
          <p:nvPr/>
        </p:nvSpPr>
        <p:spPr>
          <a:xfrm>
            <a:off x="251670" y="2651339"/>
            <a:ext cx="8567599" cy="1576508"/>
          </a:xfrm>
          <a:prstGeom prst="rect">
            <a:avLst/>
          </a:prstGeom>
        </p:spPr>
        <p:txBody>
          <a:bodyPr vert="horz" lIns="91440" tIns="45720" rIns="91440" bIns="45720" rtlCol="0">
            <a:normAutofit fontScale="9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000" b="1" dirty="0">
                <a:latin typeface="メイリオ" panose="020B0604030504040204" pitchFamily="50" charset="-128"/>
                <a:ea typeface="メイリオ" panose="020B0604030504040204" pitchFamily="50" charset="-128"/>
              </a:rPr>
              <a:t>認知症となり判断能力が低下した場合</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様々な法律行為ができなくなる！</a:t>
            </a:r>
          </a:p>
        </p:txBody>
      </p:sp>
      <p:sp>
        <p:nvSpPr>
          <p:cNvPr id="10" name="正方形/長方形 9">
            <a:extLst>
              <a:ext uri="{FF2B5EF4-FFF2-40B4-BE49-F238E27FC236}">
                <a16:creationId xmlns:a16="http://schemas.microsoft.com/office/drawing/2014/main" id="{AE8A1295-BF22-46B2-9730-B0BEB760AE9C}"/>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認知症になると出来なくなることとは？</a:t>
            </a:r>
          </a:p>
        </p:txBody>
      </p:sp>
      <p:pic>
        <p:nvPicPr>
          <p:cNvPr id="11" name="図 10" descr="アイコン&#10;&#10;自動的に生成された説明">
            <a:extLst>
              <a:ext uri="{FF2B5EF4-FFF2-40B4-BE49-F238E27FC236}">
                <a16:creationId xmlns:a16="http://schemas.microsoft.com/office/drawing/2014/main" id="{8666A978-DD45-4A28-BBAC-25658DC143E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1163" y="1442724"/>
            <a:ext cx="1189723" cy="1055880"/>
          </a:xfrm>
          <a:prstGeom prst="rect">
            <a:avLst/>
          </a:prstGeom>
        </p:spPr>
      </p:pic>
    </p:spTree>
    <p:extLst>
      <p:ext uri="{BB962C8B-B14F-4D97-AF65-F5344CB8AC3E}">
        <p14:creationId xmlns:p14="http://schemas.microsoft.com/office/powerpoint/2010/main" val="86539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11</a:t>
            </a:fld>
            <a:endParaRPr kumimoji="1" lang="ja-JP" altLang="en-US"/>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p>
        </p:txBody>
      </p:sp>
      <p:pic>
        <p:nvPicPr>
          <p:cNvPr id="34" name="グラフィックス 33" descr="硬貨 枠線">
            <a:extLst>
              <a:ext uri="{FF2B5EF4-FFF2-40B4-BE49-F238E27FC236}">
                <a16:creationId xmlns:a16="http://schemas.microsoft.com/office/drawing/2014/main" id="{1ACA9F6E-6B26-4879-AF15-C08120C0C8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61857" y="4183702"/>
            <a:ext cx="2308441" cy="2308441"/>
          </a:xfrm>
          <a:prstGeom prst="rect">
            <a:avLst/>
          </a:prstGeom>
        </p:spPr>
      </p:pic>
      <p:pic>
        <p:nvPicPr>
          <p:cNvPr id="35" name="グラフィックス 34" descr="都市 枠線">
            <a:extLst>
              <a:ext uri="{FF2B5EF4-FFF2-40B4-BE49-F238E27FC236}">
                <a16:creationId xmlns:a16="http://schemas.microsoft.com/office/drawing/2014/main" id="{43645588-57B8-4C40-8F56-07EABED6B3C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59261" y="1745229"/>
            <a:ext cx="2618902" cy="2618902"/>
          </a:xfrm>
          <a:prstGeom prst="rect">
            <a:avLst/>
          </a:prstGeom>
        </p:spPr>
      </p:pic>
      <p:grpSp>
        <p:nvGrpSpPr>
          <p:cNvPr id="36" name="グループ化 35">
            <a:extLst>
              <a:ext uri="{FF2B5EF4-FFF2-40B4-BE49-F238E27FC236}">
                <a16:creationId xmlns:a16="http://schemas.microsoft.com/office/drawing/2014/main" id="{E5619547-774B-43F8-9C2E-70A26856433E}"/>
              </a:ext>
            </a:extLst>
          </p:cNvPr>
          <p:cNvGrpSpPr/>
          <p:nvPr/>
        </p:nvGrpSpPr>
        <p:grpSpPr>
          <a:xfrm>
            <a:off x="931394" y="1151698"/>
            <a:ext cx="7446769" cy="739936"/>
            <a:chOff x="412750" y="1295398"/>
            <a:chExt cx="10082212" cy="642259"/>
          </a:xfrm>
        </p:grpSpPr>
        <p:sp>
          <p:nvSpPr>
            <p:cNvPr id="37" name="正方形/長方形 36">
              <a:extLst>
                <a:ext uri="{FF2B5EF4-FFF2-40B4-BE49-F238E27FC236}">
                  <a16:creationId xmlns:a16="http://schemas.microsoft.com/office/drawing/2014/main" id="{1F06D669-B932-4073-AE6E-05F122563F9B}"/>
                </a:ext>
              </a:extLst>
            </p:cNvPr>
            <p:cNvSpPr/>
            <p:nvPr/>
          </p:nvSpPr>
          <p:spPr>
            <a:xfrm>
              <a:off x="412750" y="1295400"/>
              <a:ext cx="1949962" cy="642257"/>
            </a:xfrm>
            <a:prstGeom prst="rect">
              <a:avLst/>
            </a:prstGeom>
            <a:solidFill>
              <a:srgbClr val="D4C03B">
                <a:alpha val="70000"/>
              </a:srgb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その①</a:t>
              </a:r>
              <a:endParaRPr kumimoji="1" lang="ja-JP" altLang="en-US" sz="280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928D342-13F9-4166-BD62-FB1DCEB75A72}"/>
                </a:ext>
              </a:extLst>
            </p:cNvPr>
            <p:cNvSpPr/>
            <p:nvPr/>
          </p:nvSpPr>
          <p:spPr>
            <a:xfrm>
              <a:off x="2362712" y="1295398"/>
              <a:ext cx="8132250" cy="642257"/>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800" b="1" dirty="0">
                  <a:solidFill>
                    <a:schemeClr val="tx1"/>
                  </a:solidFill>
                  <a:latin typeface="メイリオ" panose="020B0604030504040204" pitchFamily="50" charset="-128"/>
                  <a:ea typeface="メイリオ" panose="020B0604030504040204" pitchFamily="50" charset="-128"/>
                </a:rPr>
                <a:t>不動産などの売買ができなくなる</a:t>
              </a:r>
            </a:p>
          </p:txBody>
        </p:sp>
      </p:grpSp>
      <p:sp>
        <p:nvSpPr>
          <p:cNvPr id="39" name="正方形/長方形 38">
            <a:extLst>
              <a:ext uri="{FF2B5EF4-FFF2-40B4-BE49-F238E27FC236}">
                <a16:creationId xmlns:a16="http://schemas.microsoft.com/office/drawing/2014/main" id="{137F2708-856F-481B-AF41-4C5A2E8B192D}"/>
              </a:ext>
            </a:extLst>
          </p:cNvPr>
          <p:cNvSpPr/>
          <p:nvPr/>
        </p:nvSpPr>
        <p:spPr>
          <a:xfrm>
            <a:off x="1566340" y="4175433"/>
            <a:ext cx="641159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資産凍結状態</a:t>
            </a:r>
            <a:r>
              <a:rPr lang="ja-JP" altLang="en-US" sz="3200" b="1" dirty="0">
                <a:solidFill>
                  <a:schemeClr val="tx1"/>
                </a:solidFill>
                <a:latin typeface="メイリオ" panose="020B0604030504040204" pitchFamily="50" charset="-128"/>
                <a:ea typeface="メイリオ" panose="020B0604030504040204" pitchFamily="50" charset="-128"/>
              </a:rPr>
              <a:t>となってしまう。</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5B4C2D89-BF4D-4D13-AF8D-6BD8B5AEBE12}"/>
              </a:ext>
            </a:extLst>
          </p:cNvPr>
          <p:cNvSpPr/>
          <p:nvPr/>
        </p:nvSpPr>
        <p:spPr>
          <a:xfrm>
            <a:off x="146907" y="4815016"/>
            <a:ext cx="8850186" cy="891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不動産売却による介護資金</a:t>
            </a:r>
            <a:r>
              <a:rPr lang="ja-JP" altLang="en-US" sz="3200" b="1" dirty="0">
                <a:solidFill>
                  <a:schemeClr val="tx1"/>
                </a:solidFill>
                <a:latin typeface="メイリオ" panose="020B0604030504040204" pitchFamily="50" charset="-128"/>
                <a:ea typeface="メイリオ" panose="020B0604030504040204" pitchFamily="50" charset="-128"/>
              </a:rPr>
              <a:t>の捻出ができない。</a:t>
            </a:r>
            <a:endParaRPr lang="en-US" altLang="ja-JP" sz="3200" b="1" dirty="0">
              <a:solidFill>
                <a:schemeClr val="tx1"/>
              </a:solidFill>
              <a:latin typeface="メイリオ" panose="020B0604030504040204" pitchFamily="50" charset="-128"/>
              <a:ea typeface="メイリオ" panose="020B0604030504040204" pitchFamily="50" charset="-128"/>
            </a:endParaRPr>
          </a:p>
          <a:p>
            <a:pPr algn="ct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後半の事例にて詳しく紹介します。</a:t>
            </a: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A27DE145-0177-40BD-9375-FC9772C605CB}"/>
              </a:ext>
            </a:extLst>
          </p:cNvPr>
          <p:cNvSpPr/>
          <p:nvPr/>
        </p:nvSpPr>
        <p:spPr>
          <a:xfrm>
            <a:off x="401751" y="2308871"/>
            <a:ext cx="8498968"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不動産売却に伴う</a:t>
            </a:r>
            <a:r>
              <a:rPr lang="ja-JP" altLang="en-US" sz="3200" b="1" dirty="0">
                <a:solidFill>
                  <a:srgbClr val="FF0000"/>
                </a:solidFill>
                <a:latin typeface="メイリオ" panose="020B0604030504040204" pitchFamily="50" charset="-128"/>
                <a:ea typeface="メイリオ" panose="020B0604030504040204" pitchFamily="50" charset="-128"/>
              </a:rPr>
              <a:t>意思確認</a:t>
            </a:r>
            <a:r>
              <a:rPr lang="ja-JP" altLang="en-US" sz="3200" b="1" dirty="0">
                <a:solidFill>
                  <a:schemeClr val="tx1"/>
                </a:solidFill>
                <a:latin typeface="メイリオ" panose="020B0604030504040204" pitchFamily="50" charset="-128"/>
                <a:ea typeface="メイリオ" panose="020B0604030504040204" pitchFamily="50" charset="-128"/>
              </a:rPr>
              <a:t>ができなくなる。</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42" name="矢印: 下 41">
            <a:extLst>
              <a:ext uri="{FF2B5EF4-FFF2-40B4-BE49-F238E27FC236}">
                <a16:creationId xmlns:a16="http://schemas.microsoft.com/office/drawing/2014/main" id="{21142EFD-7FE0-4B44-8996-B9AF462AA321}"/>
              </a:ext>
            </a:extLst>
          </p:cNvPr>
          <p:cNvSpPr/>
          <p:nvPr/>
        </p:nvSpPr>
        <p:spPr>
          <a:xfrm>
            <a:off x="4193359" y="2976161"/>
            <a:ext cx="757281" cy="944704"/>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D694A69E-21D8-4F32-AC9F-50683F4372B8}"/>
              </a:ext>
            </a:extLst>
          </p:cNvPr>
          <p:cNvSpPr/>
          <p:nvPr/>
        </p:nvSpPr>
        <p:spPr>
          <a:xfrm>
            <a:off x="-1" y="-6965"/>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認知症になると出来なくなることとは？</a:t>
            </a:r>
          </a:p>
        </p:txBody>
      </p:sp>
    </p:spTree>
    <p:extLst>
      <p:ext uri="{BB962C8B-B14F-4D97-AF65-F5344CB8AC3E}">
        <p14:creationId xmlns:p14="http://schemas.microsoft.com/office/powerpoint/2010/main" val="343334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12</a:t>
            </a:fld>
            <a:endParaRPr kumimoji="1" lang="ja-JP" altLang="en-US"/>
          </a:p>
        </p:txBody>
      </p:sp>
      <p:grpSp>
        <p:nvGrpSpPr>
          <p:cNvPr id="36" name="グループ化 35">
            <a:extLst>
              <a:ext uri="{FF2B5EF4-FFF2-40B4-BE49-F238E27FC236}">
                <a16:creationId xmlns:a16="http://schemas.microsoft.com/office/drawing/2014/main" id="{E5619547-774B-43F8-9C2E-70A26856433E}"/>
              </a:ext>
            </a:extLst>
          </p:cNvPr>
          <p:cNvGrpSpPr/>
          <p:nvPr/>
        </p:nvGrpSpPr>
        <p:grpSpPr>
          <a:xfrm>
            <a:off x="220396" y="1077412"/>
            <a:ext cx="8525842" cy="771381"/>
            <a:chOff x="412750" y="1295398"/>
            <a:chExt cx="11759648" cy="642259"/>
          </a:xfrm>
        </p:grpSpPr>
        <p:sp>
          <p:nvSpPr>
            <p:cNvPr id="37" name="正方形/長方形 36">
              <a:extLst>
                <a:ext uri="{FF2B5EF4-FFF2-40B4-BE49-F238E27FC236}">
                  <a16:creationId xmlns:a16="http://schemas.microsoft.com/office/drawing/2014/main" id="{1F06D669-B932-4073-AE6E-05F122563F9B}"/>
                </a:ext>
              </a:extLst>
            </p:cNvPr>
            <p:cNvSpPr/>
            <p:nvPr/>
          </p:nvSpPr>
          <p:spPr>
            <a:xfrm>
              <a:off x="412750" y="1295400"/>
              <a:ext cx="1949962" cy="642257"/>
            </a:xfrm>
            <a:prstGeom prst="rect">
              <a:avLst/>
            </a:prstGeom>
            <a:solidFill>
              <a:srgbClr val="D4C03B">
                <a:alpha val="70000"/>
              </a:srgb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その②</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928D342-13F9-4166-BD62-FB1DCEB75A72}"/>
                </a:ext>
              </a:extLst>
            </p:cNvPr>
            <p:cNvSpPr/>
            <p:nvPr/>
          </p:nvSpPr>
          <p:spPr>
            <a:xfrm>
              <a:off x="2362714" y="1295398"/>
              <a:ext cx="9809684" cy="642257"/>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800" b="1" dirty="0">
                  <a:solidFill>
                    <a:schemeClr val="tx1"/>
                  </a:solidFill>
                  <a:latin typeface="メイリオ" panose="020B0604030504040204" pitchFamily="50" charset="-128"/>
                  <a:ea typeface="メイリオ" panose="020B0604030504040204" pitchFamily="50" charset="-128"/>
                </a:rPr>
                <a:t>銀行口座からまとまったお金をおろせない</a:t>
              </a:r>
            </a:p>
          </p:txBody>
        </p:sp>
      </p:grpSp>
      <p:pic>
        <p:nvPicPr>
          <p:cNvPr id="14" name="グラフィックス 13" descr="銀行 枠線">
            <a:extLst>
              <a:ext uri="{FF2B5EF4-FFF2-40B4-BE49-F238E27FC236}">
                <a16:creationId xmlns:a16="http://schemas.microsoft.com/office/drawing/2014/main" id="{F091EEAF-8D48-469D-B199-8586AC1BD04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29586" y="2916392"/>
            <a:ext cx="2716651" cy="2716651"/>
          </a:xfrm>
          <a:prstGeom prst="rect">
            <a:avLst/>
          </a:prstGeom>
        </p:spPr>
      </p:pic>
      <p:sp>
        <p:nvSpPr>
          <p:cNvPr id="15" name="正方形/長方形 14">
            <a:extLst>
              <a:ext uri="{FF2B5EF4-FFF2-40B4-BE49-F238E27FC236}">
                <a16:creationId xmlns:a16="http://schemas.microsoft.com/office/drawing/2014/main" id="{C8B5EFC4-17AA-46F5-9E40-B5AFE89AD84C}"/>
              </a:ext>
            </a:extLst>
          </p:cNvPr>
          <p:cNvSpPr/>
          <p:nvPr/>
        </p:nvSpPr>
        <p:spPr>
          <a:xfrm>
            <a:off x="261315" y="4161882"/>
            <a:ext cx="8621369" cy="49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事実上の</a:t>
            </a:r>
            <a:r>
              <a:rPr lang="ja-JP" altLang="en-US" sz="3200" b="1" dirty="0">
                <a:solidFill>
                  <a:srgbClr val="FF0000"/>
                </a:solidFill>
                <a:latin typeface="メイリオ" panose="020B0604030504040204" pitchFamily="50" charset="-128"/>
                <a:ea typeface="メイリオ" panose="020B0604030504040204" pitchFamily="50" charset="-128"/>
              </a:rPr>
              <a:t>口座凍結状態</a:t>
            </a:r>
            <a:r>
              <a:rPr lang="ja-JP" altLang="en-US" sz="3200" b="1" dirty="0">
                <a:solidFill>
                  <a:schemeClr val="tx1"/>
                </a:solidFill>
                <a:latin typeface="メイリオ" panose="020B0604030504040204" pitchFamily="50" charset="-128"/>
                <a:ea typeface="メイリオ" panose="020B0604030504040204" pitchFamily="50" charset="-128"/>
              </a:rPr>
              <a:t>になってしまう。</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E764D8F-128F-4405-BB7E-E1BF753625BE}"/>
              </a:ext>
            </a:extLst>
          </p:cNvPr>
          <p:cNvSpPr/>
          <p:nvPr/>
        </p:nvSpPr>
        <p:spPr>
          <a:xfrm>
            <a:off x="251838" y="2368236"/>
            <a:ext cx="8621369" cy="49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銀行窓口での預金引出し</a:t>
            </a:r>
            <a:r>
              <a:rPr lang="ja-JP" altLang="en-US" sz="3200" b="1" dirty="0">
                <a:solidFill>
                  <a:schemeClr val="tx1"/>
                </a:solidFill>
                <a:latin typeface="メイリオ" panose="020B0604030504040204" pitchFamily="50" charset="-128"/>
                <a:ea typeface="メイリオ" panose="020B0604030504040204" pitchFamily="50" charset="-128"/>
              </a:rPr>
              <a:t>ができなくなる。</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pic>
        <p:nvPicPr>
          <p:cNvPr id="19" name="図 18" descr="QR コード が含まれている画像&#10;&#10;自動的に生成された説明">
            <a:extLst>
              <a:ext uri="{FF2B5EF4-FFF2-40B4-BE49-F238E27FC236}">
                <a16:creationId xmlns:a16="http://schemas.microsoft.com/office/drawing/2014/main" id="{C1D1E6EE-D75D-48D5-ACC2-E4BC42D2FDB3}"/>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3877705" y="5152702"/>
            <a:ext cx="1433869" cy="1099273"/>
          </a:xfrm>
          <a:prstGeom prst="rect">
            <a:avLst/>
          </a:prstGeom>
        </p:spPr>
      </p:pic>
      <p:sp>
        <p:nvSpPr>
          <p:cNvPr id="20" name="&quot;禁止&quot;マーク 19">
            <a:extLst>
              <a:ext uri="{FF2B5EF4-FFF2-40B4-BE49-F238E27FC236}">
                <a16:creationId xmlns:a16="http://schemas.microsoft.com/office/drawing/2014/main" id="{C176EC75-CC61-4347-BAC6-95BE71E3E5E2}"/>
              </a:ext>
            </a:extLst>
          </p:cNvPr>
          <p:cNvSpPr/>
          <p:nvPr/>
        </p:nvSpPr>
        <p:spPr>
          <a:xfrm>
            <a:off x="3717409" y="4987741"/>
            <a:ext cx="1709180" cy="1585693"/>
          </a:xfrm>
          <a:prstGeom prst="noSmoking">
            <a:avLst>
              <a:gd name="adj" fmla="val 753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下 20">
            <a:extLst>
              <a:ext uri="{FF2B5EF4-FFF2-40B4-BE49-F238E27FC236}">
                <a16:creationId xmlns:a16="http://schemas.microsoft.com/office/drawing/2014/main" id="{85A21868-FDCE-4648-ABD6-07A990BB8582}"/>
              </a:ext>
            </a:extLst>
          </p:cNvPr>
          <p:cNvSpPr/>
          <p:nvPr/>
        </p:nvSpPr>
        <p:spPr>
          <a:xfrm>
            <a:off x="4193359" y="2976161"/>
            <a:ext cx="757281" cy="944704"/>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569B45DB-DE00-4565-93A9-08F8920D7B46}"/>
              </a:ext>
            </a:extLst>
          </p:cNvPr>
          <p:cNvSpPr/>
          <p:nvPr/>
        </p:nvSpPr>
        <p:spPr>
          <a:xfrm>
            <a:off x="-9478"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認知症になると出来なくなることとは？</a:t>
            </a:r>
          </a:p>
        </p:txBody>
      </p:sp>
    </p:spTree>
    <p:extLst>
      <p:ext uri="{BB962C8B-B14F-4D97-AF65-F5344CB8AC3E}">
        <p14:creationId xmlns:p14="http://schemas.microsoft.com/office/powerpoint/2010/main" val="352158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13</a:t>
            </a:fld>
            <a:endParaRPr kumimoji="1" lang="ja-JP" altLang="en-US"/>
          </a:p>
        </p:txBody>
      </p:sp>
      <p:grpSp>
        <p:nvGrpSpPr>
          <p:cNvPr id="36" name="グループ化 35">
            <a:extLst>
              <a:ext uri="{FF2B5EF4-FFF2-40B4-BE49-F238E27FC236}">
                <a16:creationId xmlns:a16="http://schemas.microsoft.com/office/drawing/2014/main" id="{E5619547-774B-43F8-9C2E-70A26856433E}"/>
              </a:ext>
            </a:extLst>
          </p:cNvPr>
          <p:cNvGrpSpPr/>
          <p:nvPr/>
        </p:nvGrpSpPr>
        <p:grpSpPr>
          <a:xfrm>
            <a:off x="1169855" y="1184314"/>
            <a:ext cx="7027692" cy="771381"/>
            <a:chOff x="412750" y="1295398"/>
            <a:chExt cx="9693258" cy="642259"/>
          </a:xfrm>
        </p:grpSpPr>
        <p:sp>
          <p:nvSpPr>
            <p:cNvPr id="37" name="正方形/長方形 36">
              <a:extLst>
                <a:ext uri="{FF2B5EF4-FFF2-40B4-BE49-F238E27FC236}">
                  <a16:creationId xmlns:a16="http://schemas.microsoft.com/office/drawing/2014/main" id="{1F06D669-B932-4073-AE6E-05F122563F9B}"/>
                </a:ext>
              </a:extLst>
            </p:cNvPr>
            <p:cNvSpPr/>
            <p:nvPr/>
          </p:nvSpPr>
          <p:spPr>
            <a:xfrm>
              <a:off x="412750" y="1295400"/>
              <a:ext cx="1949962" cy="642257"/>
            </a:xfrm>
            <a:prstGeom prst="rect">
              <a:avLst/>
            </a:prstGeom>
            <a:solidFill>
              <a:srgbClr val="D4C03B">
                <a:alpha val="70000"/>
              </a:srgb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その③</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928D342-13F9-4166-BD62-FB1DCEB75A72}"/>
                </a:ext>
              </a:extLst>
            </p:cNvPr>
            <p:cNvSpPr/>
            <p:nvPr/>
          </p:nvSpPr>
          <p:spPr>
            <a:xfrm>
              <a:off x="2362713" y="1295398"/>
              <a:ext cx="7743295" cy="642257"/>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800" b="1" dirty="0">
                  <a:solidFill>
                    <a:schemeClr val="tx1"/>
                  </a:solidFill>
                  <a:latin typeface="メイリオ" panose="020B0604030504040204" pitchFamily="50" charset="-128"/>
                  <a:ea typeface="メイリオ" panose="020B0604030504040204" pitchFamily="50" charset="-128"/>
                </a:rPr>
                <a:t>相続手続きが止まってしまう</a:t>
              </a:r>
            </a:p>
          </p:txBody>
        </p:sp>
      </p:grpSp>
      <p:pic>
        <p:nvPicPr>
          <p:cNvPr id="21" name="グラフィックス 20" descr="男の子がいる家族 枠線">
            <a:extLst>
              <a:ext uri="{FF2B5EF4-FFF2-40B4-BE49-F238E27FC236}">
                <a16:creationId xmlns:a16="http://schemas.microsoft.com/office/drawing/2014/main" id="{0A418AEA-014E-4D42-96F5-40E7B0720E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56949" y="3075228"/>
            <a:ext cx="2158763" cy="2158763"/>
          </a:xfrm>
          <a:prstGeom prst="rect">
            <a:avLst/>
          </a:prstGeom>
        </p:spPr>
      </p:pic>
      <p:sp>
        <p:nvSpPr>
          <p:cNvPr id="22" name="正方形/長方形 21">
            <a:extLst>
              <a:ext uri="{FF2B5EF4-FFF2-40B4-BE49-F238E27FC236}">
                <a16:creationId xmlns:a16="http://schemas.microsoft.com/office/drawing/2014/main" id="{B21D423F-BA48-4787-A548-A1C65F2D0260}"/>
              </a:ext>
            </a:extLst>
          </p:cNvPr>
          <p:cNvSpPr/>
          <p:nvPr/>
        </p:nvSpPr>
        <p:spPr>
          <a:xfrm>
            <a:off x="261314" y="2479546"/>
            <a:ext cx="8621369" cy="68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相続手続き（</a:t>
            </a:r>
            <a:r>
              <a:rPr lang="ja-JP" altLang="en-US" sz="3200" b="1" dirty="0">
                <a:solidFill>
                  <a:srgbClr val="FF0000"/>
                </a:solidFill>
                <a:latin typeface="メイリオ" panose="020B0604030504040204" pitchFamily="50" charset="-128"/>
                <a:ea typeface="メイリオ" panose="020B0604030504040204" pitchFamily="50" charset="-128"/>
              </a:rPr>
              <a:t>遺産分割</a:t>
            </a:r>
            <a:r>
              <a:rPr lang="ja-JP" altLang="en-US" sz="3200" b="1" dirty="0">
                <a:solidFill>
                  <a:schemeClr val="tx1"/>
                </a:solidFill>
                <a:latin typeface="メイリオ" panose="020B0604030504040204" pitchFamily="50" charset="-128"/>
                <a:ea typeface="メイリオ" panose="020B0604030504040204" pitchFamily="50" charset="-128"/>
              </a:rPr>
              <a:t>）に参加できなくなる。</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2DD1034B-65CD-4F65-9E24-94C78E50F622}"/>
              </a:ext>
            </a:extLst>
          </p:cNvPr>
          <p:cNvSpPr/>
          <p:nvPr/>
        </p:nvSpPr>
        <p:spPr>
          <a:xfrm>
            <a:off x="261315" y="4491718"/>
            <a:ext cx="8621369" cy="68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遺産分割</a:t>
            </a:r>
            <a:r>
              <a:rPr lang="ja-JP" altLang="en-US" sz="3200" b="1" dirty="0">
                <a:solidFill>
                  <a:schemeClr val="tx1"/>
                </a:solidFill>
                <a:latin typeface="メイリオ" panose="020B0604030504040204" pitchFamily="50" charset="-128"/>
                <a:ea typeface="メイリオ" panose="020B0604030504040204" pitchFamily="50" charset="-128"/>
              </a:rPr>
              <a:t>が進まなくなってしまう。</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25" name="矢印: 下 24">
            <a:extLst>
              <a:ext uri="{FF2B5EF4-FFF2-40B4-BE49-F238E27FC236}">
                <a16:creationId xmlns:a16="http://schemas.microsoft.com/office/drawing/2014/main" id="{5E65709B-7177-4EE5-8057-8500F89B6AF2}"/>
              </a:ext>
            </a:extLst>
          </p:cNvPr>
          <p:cNvSpPr/>
          <p:nvPr/>
        </p:nvSpPr>
        <p:spPr>
          <a:xfrm>
            <a:off x="4193357" y="3287544"/>
            <a:ext cx="757281" cy="944704"/>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6208312-E9F5-4A7E-BAFF-1E99CCFD69D8}"/>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認知症になると出来なくなることとは？</a:t>
            </a:r>
          </a:p>
        </p:txBody>
      </p:sp>
    </p:spTree>
    <p:extLst>
      <p:ext uri="{BB962C8B-B14F-4D97-AF65-F5344CB8AC3E}">
        <p14:creationId xmlns:p14="http://schemas.microsoft.com/office/powerpoint/2010/main" val="166384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14</a:t>
            </a:fld>
            <a:endParaRPr kumimoji="1" lang="ja-JP" altLang="en-US"/>
          </a:p>
        </p:txBody>
      </p:sp>
      <p:pic>
        <p:nvPicPr>
          <p:cNvPr id="8" name="図 7" descr="to_logo2.jpg">
            <a:extLst>
              <a:ext uri="{FF2B5EF4-FFF2-40B4-BE49-F238E27FC236}">
                <a16:creationId xmlns:a16="http://schemas.microsoft.com/office/drawing/2014/main" id="{57A8DE2D-9157-48E9-B76B-918D70F641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906" y="6115987"/>
            <a:ext cx="605488" cy="605488"/>
          </a:xfrm>
          <a:prstGeom prst="rect">
            <a:avLst/>
          </a:prstGeom>
        </p:spPr>
      </p:pic>
      <p:grpSp>
        <p:nvGrpSpPr>
          <p:cNvPr id="36" name="グループ化 35">
            <a:extLst>
              <a:ext uri="{FF2B5EF4-FFF2-40B4-BE49-F238E27FC236}">
                <a16:creationId xmlns:a16="http://schemas.microsoft.com/office/drawing/2014/main" id="{E5619547-774B-43F8-9C2E-70A26856433E}"/>
              </a:ext>
            </a:extLst>
          </p:cNvPr>
          <p:cNvGrpSpPr/>
          <p:nvPr/>
        </p:nvGrpSpPr>
        <p:grpSpPr>
          <a:xfrm>
            <a:off x="1400961" y="1216738"/>
            <a:ext cx="6467911" cy="768554"/>
            <a:chOff x="197428" y="1295398"/>
            <a:chExt cx="9908580" cy="642259"/>
          </a:xfrm>
        </p:grpSpPr>
        <p:sp>
          <p:nvSpPr>
            <p:cNvPr id="37" name="正方形/長方形 36">
              <a:extLst>
                <a:ext uri="{FF2B5EF4-FFF2-40B4-BE49-F238E27FC236}">
                  <a16:creationId xmlns:a16="http://schemas.microsoft.com/office/drawing/2014/main" id="{1F06D669-B932-4073-AE6E-05F122563F9B}"/>
                </a:ext>
              </a:extLst>
            </p:cNvPr>
            <p:cNvSpPr/>
            <p:nvPr/>
          </p:nvSpPr>
          <p:spPr>
            <a:xfrm>
              <a:off x="197428" y="1295400"/>
              <a:ext cx="2165283" cy="642257"/>
            </a:xfrm>
            <a:prstGeom prst="rect">
              <a:avLst/>
            </a:prstGeom>
            <a:solidFill>
              <a:srgbClr val="D4C03B">
                <a:alpha val="70000"/>
              </a:srgb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その④</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928D342-13F9-4166-BD62-FB1DCEB75A72}"/>
                </a:ext>
              </a:extLst>
            </p:cNvPr>
            <p:cNvSpPr/>
            <p:nvPr/>
          </p:nvSpPr>
          <p:spPr>
            <a:xfrm>
              <a:off x="2362713" y="1295398"/>
              <a:ext cx="7743295" cy="642257"/>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800" b="1" dirty="0">
                  <a:solidFill>
                    <a:srgbClr val="1C3649"/>
                  </a:solidFill>
                  <a:latin typeface="メイリオ" panose="020B0604030504040204" pitchFamily="50" charset="-128"/>
                  <a:ea typeface="メイリオ" panose="020B0604030504040204" pitchFamily="50" charset="-128"/>
                </a:rPr>
                <a:t> </a:t>
              </a:r>
              <a:r>
                <a:rPr lang="ja-JP" altLang="en-US" sz="2800" b="1" dirty="0">
                  <a:solidFill>
                    <a:schemeClr val="tx1"/>
                  </a:solidFill>
                  <a:latin typeface="メイリオ" panose="020B0604030504040204" pitchFamily="50" charset="-128"/>
                  <a:ea typeface="メイリオ" panose="020B0604030504040204" pitchFamily="50" charset="-128"/>
                </a:rPr>
                <a:t>相続税対策ができない</a:t>
              </a:r>
            </a:p>
          </p:txBody>
        </p:sp>
      </p:grpSp>
      <p:pic>
        <p:nvPicPr>
          <p:cNvPr id="12" name="グラフィックス 11" descr="都市 枠線">
            <a:extLst>
              <a:ext uri="{FF2B5EF4-FFF2-40B4-BE49-F238E27FC236}">
                <a16:creationId xmlns:a16="http://schemas.microsoft.com/office/drawing/2014/main" id="{291BB942-A992-484A-AD4C-DBFF42E1FC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78877" y="2484990"/>
            <a:ext cx="2536473" cy="2536473"/>
          </a:xfrm>
          <a:prstGeom prst="rect">
            <a:avLst/>
          </a:prstGeom>
        </p:spPr>
      </p:pic>
      <p:sp>
        <p:nvSpPr>
          <p:cNvPr id="13" name="正方形/長方形 12">
            <a:extLst>
              <a:ext uri="{FF2B5EF4-FFF2-40B4-BE49-F238E27FC236}">
                <a16:creationId xmlns:a16="http://schemas.microsoft.com/office/drawing/2014/main" id="{4BD63CE5-3FAF-4C86-BD84-9BC8F7AE287D}"/>
              </a:ext>
            </a:extLst>
          </p:cNvPr>
          <p:cNvSpPr/>
          <p:nvPr/>
        </p:nvSpPr>
        <p:spPr>
          <a:xfrm>
            <a:off x="420706" y="4745478"/>
            <a:ext cx="8621369" cy="492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不動産の購入・活用</a:t>
            </a:r>
            <a:r>
              <a:rPr lang="ja-JP" altLang="en-US" sz="3200" b="1" dirty="0">
                <a:solidFill>
                  <a:schemeClr val="tx1"/>
                </a:solidFill>
                <a:latin typeface="メイリオ" panose="020B0604030504040204" pitchFamily="50" charset="-128"/>
                <a:ea typeface="メイリオ" panose="020B0604030504040204" pitchFamily="50" charset="-128"/>
              </a:rPr>
              <a:t>ができない。</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19469261-FEDD-4B86-A931-D1361297BBA4}"/>
              </a:ext>
            </a:extLst>
          </p:cNvPr>
          <p:cNvSpPr/>
          <p:nvPr/>
        </p:nvSpPr>
        <p:spPr>
          <a:xfrm>
            <a:off x="-60928" y="2509964"/>
            <a:ext cx="9265856" cy="883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不動産購入に伴う</a:t>
            </a:r>
            <a:r>
              <a:rPr lang="ja-JP" altLang="en-US" sz="3200" b="1" dirty="0">
                <a:solidFill>
                  <a:srgbClr val="FF0000"/>
                </a:solidFill>
                <a:latin typeface="メイリオ" panose="020B0604030504040204" pitchFamily="50" charset="-128"/>
                <a:ea typeface="メイリオ" panose="020B0604030504040204" pitchFamily="50" charset="-128"/>
              </a:rPr>
              <a:t>意思確認</a:t>
            </a:r>
            <a:r>
              <a:rPr lang="ja-JP" altLang="en-US" sz="3200" b="1" dirty="0">
                <a:solidFill>
                  <a:schemeClr val="tx1"/>
                </a:solidFill>
                <a:latin typeface="メイリオ" panose="020B0604030504040204" pitchFamily="50" charset="-128"/>
                <a:ea typeface="メイリオ" panose="020B0604030504040204" pitchFamily="50" charset="-128"/>
              </a:rPr>
              <a:t>や</a:t>
            </a:r>
            <a:r>
              <a:rPr lang="ja-JP" altLang="en-US" sz="3200" b="1" dirty="0">
                <a:solidFill>
                  <a:srgbClr val="FF0000"/>
                </a:solidFill>
                <a:latin typeface="メイリオ" panose="020B0604030504040204" pitchFamily="50" charset="-128"/>
                <a:ea typeface="メイリオ" panose="020B0604030504040204" pitchFamily="50" charset="-128"/>
              </a:rPr>
              <a:t>各種契約の締結</a:t>
            </a:r>
            <a:endParaRPr lang="en-US" altLang="ja-JP" sz="3200" b="1" dirty="0">
              <a:solidFill>
                <a:srgbClr val="FF0000"/>
              </a:solidFill>
              <a:latin typeface="メイリオ" panose="020B0604030504040204" pitchFamily="50" charset="-128"/>
              <a:ea typeface="メイリオ" panose="020B0604030504040204" pitchFamily="50" charset="-128"/>
            </a:endParaRPr>
          </a:p>
          <a:p>
            <a:pPr algn="ctr"/>
            <a:r>
              <a:rPr lang="ja-JP" altLang="en-US" sz="3200" b="1" dirty="0">
                <a:solidFill>
                  <a:schemeClr val="tx1"/>
                </a:solidFill>
                <a:latin typeface="メイリオ" panose="020B0604030504040204" pitchFamily="50" charset="-128"/>
                <a:ea typeface="メイリオ" panose="020B0604030504040204" pitchFamily="50" charset="-128"/>
              </a:rPr>
              <a:t>ができなくなる。</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16" name="矢印: 下 15">
            <a:extLst>
              <a:ext uri="{FF2B5EF4-FFF2-40B4-BE49-F238E27FC236}">
                <a16:creationId xmlns:a16="http://schemas.microsoft.com/office/drawing/2014/main" id="{79818FE2-C426-48DA-9463-DBD53E7659FE}"/>
              </a:ext>
            </a:extLst>
          </p:cNvPr>
          <p:cNvSpPr/>
          <p:nvPr/>
        </p:nvSpPr>
        <p:spPr>
          <a:xfrm>
            <a:off x="4193359" y="3597186"/>
            <a:ext cx="757281" cy="944704"/>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9C8E026E-9853-4394-80C2-A2B458223183}"/>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認知症になると出来なくなることとは？</a:t>
            </a:r>
          </a:p>
        </p:txBody>
      </p:sp>
    </p:spTree>
    <p:extLst>
      <p:ext uri="{BB962C8B-B14F-4D97-AF65-F5344CB8AC3E}">
        <p14:creationId xmlns:p14="http://schemas.microsoft.com/office/powerpoint/2010/main" val="117034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15</a:t>
            </a:fld>
            <a:endParaRPr kumimoji="1" lang="ja-JP" altLang="en-US"/>
          </a:p>
        </p:txBody>
      </p:sp>
      <p:grpSp>
        <p:nvGrpSpPr>
          <p:cNvPr id="36" name="グループ化 35">
            <a:extLst>
              <a:ext uri="{FF2B5EF4-FFF2-40B4-BE49-F238E27FC236}">
                <a16:creationId xmlns:a16="http://schemas.microsoft.com/office/drawing/2014/main" id="{E5619547-774B-43F8-9C2E-70A26856433E}"/>
              </a:ext>
            </a:extLst>
          </p:cNvPr>
          <p:cNvGrpSpPr/>
          <p:nvPr/>
        </p:nvGrpSpPr>
        <p:grpSpPr>
          <a:xfrm>
            <a:off x="1452872" y="1217539"/>
            <a:ext cx="6424078" cy="771381"/>
            <a:chOff x="412751" y="1295398"/>
            <a:chExt cx="7381892" cy="642259"/>
          </a:xfrm>
        </p:grpSpPr>
        <p:sp>
          <p:nvSpPr>
            <p:cNvPr id="37" name="正方形/長方形 36">
              <a:extLst>
                <a:ext uri="{FF2B5EF4-FFF2-40B4-BE49-F238E27FC236}">
                  <a16:creationId xmlns:a16="http://schemas.microsoft.com/office/drawing/2014/main" id="{1F06D669-B932-4073-AE6E-05F122563F9B}"/>
                </a:ext>
              </a:extLst>
            </p:cNvPr>
            <p:cNvSpPr/>
            <p:nvPr/>
          </p:nvSpPr>
          <p:spPr>
            <a:xfrm>
              <a:off x="412751" y="1295400"/>
              <a:ext cx="1750089" cy="642257"/>
            </a:xfrm>
            <a:prstGeom prst="rect">
              <a:avLst/>
            </a:prstGeom>
            <a:solidFill>
              <a:srgbClr val="D4C03B">
                <a:alpha val="70000"/>
              </a:srgb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メイリオ" panose="020B0604030504040204" pitchFamily="50" charset="-128"/>
                  <a:ea typeface="メイリオ" panose="020B0604030504040204" pitchFamily="50" charset="-128"/>
                </a:rPr>
                <a:t>その⑤</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928D342-13F9-4166-BD62-FB1DCEB75A72}"/>
                </a:ext>
              </a:extLst>
            </p:cNvPr>
            <p:cNvSpPr/>
            <p:nvPr/>
          </p:nvSpPr>
          <p:spPr>
            <a:xfrm>
              <a:off x="2162839" y="1295398"/>
              <a:ext cx="5631804" cy="642257"/>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800" b="1" dirty="0">
                  <a:solidFill>
                    <a:schemeClr val="tx1"/>
                  </a:solidFill>
                  <a:latin typeface="メイリオ" panose="020B0604030504040204" pitchFamily="50" charset="-128"/>
                  <a:ea typeface="メイリオ" panose="020B0604030504040204" pitchFamily="50" charset="-128"/>
                </a:rPr>
                <a:t>議決権行使ができない</a:t>
              </a:r>
            </a:p>
          </p:txBody>
        </p:sp>
      </p:grpSp>
      <p:sp>
        <p:nvSpPr>
          <p:cNvPr id="22" name="正方形/長方形 21">
            <a:extLst>
              <a:ext uri="{FF2B5EF4-FFF2-40B4-BE49-F238E27FC236}">
                <a16:creationId xmlns:a16="http://schemas.microsoft.com/office/drawing/2014/main" id="{B21D423F-BA48-4787-A548-A1C65F2D0260}"/>
              </a:ext>
            </a:extLst>
          </p:cNvPr>
          <p:cNvSpPr/>
          <p:nvPr/>
        </p:nvSpPr>
        <p:spPr>
          <a:xfrm>
            <a:off x="261314" y="2559823"/>
            <a:ext cx="8621369" cy="68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2DD1034B-65CD-4F65-9E24-94C78E50F622}"/>
              </a:ext>
            </a:extLst>
          </p:cNvPr>
          <p:cNvSpPr/>
          <p:nvPr/>
        </p:nvSpPr>
        <p:spPr>
          <a:xfrm>
            <a:off x="420705" y="4691623"/>
            <a:ext cx="8621369" cy="68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rgbClr val="FF0000"/>
                </a:solidFill>
                <a:latin typeface="メイリオ" panose="020B0604030504040204" pitchFamily="50" charset="-128"/>
                <a:ea typeface="メイリオ" panose="020B0604030504040204" pitchFamily="50" charset="-128"/>
              </a:rPr>
              <a:t>会社経営や事業承継が止まってしまう。</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25" name="矢印: 下 24">
            <a:extLst>
              <a:ext uri="{FF2B5EF4-FFF2-40B4-BE49-F238E27FC236}">
                <a16:creationId xmlns:a16="http://schemas.microsoft.com/office/drawing/2014/main" id="{5E65709B-7177-4EE5-8057-8500F89B6AF2}"/>
              </a:ext>
            </a:extLst>
          </p:cNvPr>
          <p:cNvSpPr/>
          <p:nvPr/>
        </p:nvSpPr>
        <p:spPr>
          <a:xfrm>
            <a:off x="4286270" y="3489203"/>
            <a:ext cx="757281" cy="944704"/>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0F2CC51E-49F4-409D-9EFA-AB045A433255}"/>
              </a:ext>
            </a:extLst>
          </p:cNvPr>
          <p:cNvSpPr/>
          <p:nvPr/>
        </p:nvSpPr>
        <p:spPr>
          <a:xfrm>
            <a:off x="354227" y="2515356"/>
            <a:ext cx="8621369" cy="68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B8F4D61-26DA-4742-B947-A1A6D7EA72F8}"/>
              </a:ext>
            </a:extLst>
          </p:cNvPr>
          <p:cNvSpPr/>
          <p:nvPr/>
        </p:nvSpPr>
        <p:spPr>
          <a:xfrm>
            <a:off x="354227" y="2537589"/>
            <a:ext cx="8621369" cy="68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07838" rtlCol="0" anchor="ctr"/>
          <a:lstStyle/>
          <a:p>
            <a:pPr algn="ctr"/>
            <a:r>
              <a:rPr lang="ja-JP" altLang="en-US" sz="3200" b="1" dirty="0">
                <a:solidFill>
                  <a:schemeClr val="tx1"/>
                </a:solidFill>
                <a:latin typeface="メイリオ" panose="020B0604030504040204" pitchFamily="50" charset="-128"/>
                <a:ea typeface="メイリオ" panose="020B0604030504040204" pitchFamily="50" charset="-128"/>
              </a:rPr>
              <a:t>会社（自社）の株主として</a:t>
            </a:r>
            <a:r>
              <a:rPr lang="ja-JP" altLang="en-US" sz="3200" b="1" dirty="0">
                <a:solidFill>
                  <a:srgbClr val="FF0000"/>
                </a:solidFill>
                <a:latin typeface="メイリオ" panose="020B0604030504040204" pitchFamily="50" charset="-128"/>
                <a:ea typeface="メイリオ" panose="020B0604030504040204" pitchFamily="50" charset="-128"/>
              </a:rPr>
              <a:t>議決権行使</a:t>
            </a:r>
            <a:r>
              <a:rPr lang="ja-JP" altLang="en-US" sz="3200" b="1" dirty="0">
                <a:solidFill>
                  <a:schemeClr val="tx1"/>
                </a:solidFill>
                <a:latin typeface="メイリオ" panose="020B0604030504040204" pitchFamily="50" charset="-128"/>
                <a:ea typeface="メイリオ" panose="020B0604030504040204" pitchFamily="50" charset="-128"/>
              </a:rPr>
              <a:t>が</a:t>
            </a:r>
            <a:endParaRPr lang="en-US" altLang="ja-JP" sz="3200" b="1" dirty="0">
              <a:solidFill>
                <a:schemeClr val="tx1"/>
              </a:solidFill>
              <a:latin typeface="メイリオ" panose="020B0604030504040204" pitchFamily="50" charset="-128"/>
              <a:ea typeface="メイリオ" panose="020B0604030504040204" pitchFamily="50" charset="-128"/>
            </a:endParaRPr>
          </a:p>
          <a:p>
            <a:pPr algn="ctr"/>
            <a:r>
              <a:rPr lang="ja-JP" altLang="en-US" sz="3200" b="1" dirty="0">
                <a:solidFill>
                  <a:schemeClr val="tx1"/>
                </a:solidFill>
                <a:latin typeface="メイリオ" panose="020B0604030504040204" pitchFamily="50" charset="-128"/>
                <a:ea typeface="メイリオ" panose="020B0604030504040204" pitchFamily="50" charset="-128"/>
              </a:rPr>
              <a:t>できなくなる。</a:t>
            </a:r>
            <a:endParaRPr lang="en-US" altLang="ja-JP" sz="3200" b="1"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9C50200F-7761-492B-B671-59FFA362B914}"/>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 認知症になり判断能力が無くなるとできない事とは？</a:t>
            </a:r>
          </a:p>
        </p:txBody>
      </p:sp>
    </p:spTree>
    <p:extLst>
      <p:ext uri="{BB962C8B-B14F-4D97-AF65-F5344CB8AC3E}">
        <p14:creationId xmlns:p14="http://schemas.microsoft.com/office/powerpoint/2010/main" val="89543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7ED7761B-775E-480C-885E-D9A9F1921D6F}"/>
              </a:ext>
            </a:extLst>
          </p:cNvPr>
          <p:cNvSpPr/>
          <p:nvPr/>
        </p:nvSpPr>
        <p:spPr>
          <a:xfrm>
            <a:off x="1073790" y="1178621"/>
            <a:ext cx="7228816" cy="1950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16</a:t>
            </a:fld>
            <a:endParaRPr kumimoji="1" lang="ja-JP" altLang="en-US"/>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成年後見制度</a:t>
            </a:r>
          </a:p>
        </p:txBody>
      </p:sp>
      <p:sp>
        <p:nvSpPr>
          <p:cNvPr id="9" name="コンテンツ プレースホルダー 2">
            <a:extLst>
              <a:ext uri="{FF2B5EF4-FFF2-40B4-BE49-F238E27FC236}">
                <a16:creationId xmlns:a16="http://schemas.microsoft.com/office/drawing/2014/main" id="{1D347234-5C4B-4EAA-8888-73FA0221803B}"/>
              </a:ext>
            </a:extLst>
          </p:cNvPr>
          <p:cNvSpPr txBox="1">
            <a:spLocks/>
          </p:cNvSpPr>
          <p:nvPr/>
        </p:nvSpPr>
        <p:spPr>
          <a:xfrm>
            <a:off x="595618" y="1288109"/>
            <a:ext cx="7228816" cy="18411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000" dirty="0">
                <a:latin typeface="メイリオ" panose="020B0604030504040204" pitchFamily="50" charset="-128"/>
                <a:ea typeface="メイリオ" panose="020B0604030504040204" pitchFamily="50" charset="-128"/>
              </a:rPr>
              <a:t>  　</a:t>
            </a:r>
            <a:r>
              <a:rPr lang="ja-JP" altLang="en-US" sz="4000" b="1" dirty="0">
                <a:latin typeface="メイリオ" panose="020B0604030504040204" pitchFamily="50" charset="-128"/>
                <a:ea typeface="メイリオ" panose="020B0604030504040204" pitchFamily="50" charset="-128"/>
              </a:rPr>
              <a:t>認知症になり判断能力が</a:t>
            </a:r>
            <a:endParaRPr lang="en-US" altLang="ja-JP" sz="40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4000" b="1" dirty="0">
                <a:latin typeface="メイリオ" panose="020B0604030504040204" pitchFamily="50" charset="-128"/>
                <a:ea typeface="メイリオ" panose="020B0604030504040204" pitchFamily="50" charset="-128"/>
              </a:rPr>
              <a:t>　　  無くなった場合は・・・</a:t>
            </a:r>
            <a:endParaRPr lang="en-US" altLang="ja-JP" sz="40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0AB1AEA3-F19B-4D23-BE1D-81853DFAF432}"/>
              </a:ext>
            </a:extLst>
          </p:cNvPr>
          <p:cNvSpPr txBox="1"/>
          <p:nvPr/>
        </p:nvSpPr>
        <p:spPr>
          <a:xfrm>
            <a:off x="931394" y="4848382"/>
            <a:ext cx="7860484" cy="830997"/>
          </a:xfrm>
          <a:prstGeom prst="rect">
            <a:avLst/>
          </a:prstGeom>
          <a:noFill/>
        </p:spPr>
        <p:txBody>
          <a:bodyPr wrap="square">
            <a:spAutoFit/>
          </a:bodyPr>
          <a:lstStyle/>
          <a:p>
            <a:r>
              <a:rPr lang="ja-JP" altLang="en-US" sz="4800" b="1" dirty="0">
                <a:solidFill>
                  <a:srgbClr val="FF0000"/>
                </a:solidFill>
                <a:latin typeface="メイリオ" panose="020B0604030504040204" pitchFamily="50" charset="-128"/>
                <a:ea typeface="メイリオ" panose="020B0604030504040204" pitchFamily="50" charset="-128"/>
              </a:rPr>
              <a:t>「成年（法定）後見制度」</a:t>
            </a:r>
            <a:endParaRPr lang="ja-JP" altLang="en-US" sz="4800" b="1" dirty="0">
              <a:solidFill>
                <a:srgbClr val="FF0000"/>
              </a:solidFill>
            </a:endParaRPr>
          </a:p>
        </p:txBody>
      </p:sp>
      <p:sp>
        <p:nvSpPr>
          <p:cNvPr id="13" name="矢印: 下 12">
            <a:extLst>
              <a:ext uri="{FF2B5EF4-FFF2-40B4-BE49-F238E27FC236}">
                <a16:creationId xmlns:a16="http://schemas.microsoft.com/office/drawing/2014/main" id="{32A6811F-C60D-4B27-A530-0013EA914469}"/>
              </a:ext>
            </a:extLst>
          </p:cNvPr>
          <p:cNvSpPr/>
          <p:nvPr/>
        </p:nvSpPr>
        <p:spPr>
          <a:xfrm>
            <a:off x="4394695" y="3394805"/>
            <a:ext cx="757281" cy="1188062"/>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978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A348597D-ABFD-4D0F-AA3D-C1C7B43A0D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2452" y="2963508"/>
            <a:ext cx="2735674" cy="1179040"/>
          </a:xfrm>
          <a:prstGeom prst="rect">
            <a:avLst/>
          </a:prstGeom>
        </p:spPr>
      </p:pic>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a:xfrm>
            <a:off x="7121435" y="6491448"/>
            <a:ext cx="2022565" cy="365124"/>
          </a:xfrm>
        </p:spPr>
        <p:txBody>
          <a:bodyPr/>
          <a:lstStyle/>
          <a:p>
            <a:fld id="{973C32F0-AC67-4652-A9E0-16BE7F53E430}" type="slidenum">
              <a:rPr kumimoji="1" lang="ja-JP" altLang="en-US" smtClean="0"/>
              <a:t>17</a:t>
            </a:fld>
            <a:endParaRPr kumimoji="1" lang="ja-JP" altLang="en-US" dirty="0"/>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17755"/>
            <a:ext cx="9144000" cy="6829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成年後見制度</a:t>
            </a:r>
          </a:p>
        </p:txBody>
      </p:sp>
      <p:sp>
        <p:nvSpPr>
          <p:cNvPr id="9" name="左矢印 9">
            <a:extLst>
              <a:ext uri="{FF2B5EF4-FFF2-40B4-BE49-F238E27FC236}">
                <a16:creationId xmlns:a16="http://schemas.microsoft.com/office/drawing/2014/main" id="{7E3A8B05-57A7-4D07-B228-93673823A0AF}"/>
              </a:ext>
            </a:extLst>
          </p:cNvPr>
          <p:cNvSpPr/>
          <p:nvPr/>
        </p:nvSpPr>
        <p:spPr>
          <a:xfrm>
            <a:off x="5175563" y="5443965"/>
            <a:ext cx="1567235" cy="748851"/>
          </a:xfrm>
          <a:prstGeom prst="leftArrow">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8385" tIns="49194" rIns="98385" bIns="49194" anchor="ctr"/>
          <a:lstStyle/>
          <a:p>
            <a:pPr marL="0" marR="0" lvl="0" indent="0" algn="ctr" defTabSz="469604" rtl="0" eaLnBrk="1" fontAlgn="auto" latinLnBrk="0" hangingPunct="1">
              <a:lnSpc>
                <a:spcPct val="100000"/>
              </a:lnSpc>
              <a:spcBef>
                <a:spcPts val="0"/>
              </a:spcBef>
              <a:spcAft>
                <a:spcPts val="0"/>
              </a:spcAft>
              <a:buClrTx/>
              <a:buSzTx/>
              <a:buFontTx/>
              <a:buNone/>
              <a:tabLst/>
              <a:defRPr/>
            </a:pPr>
            <a:endParaRPr kumimoji="1" lang="ja-JP" altLang="en-US" sz="226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sp>
        <p:nvSpPr>
          <p:cNvPr id="10" name="テキスト ボックス 9">
            <a:extLst>
              <a:ext uri="{FF2B5EF4-FFF2-40B4-BE49-F238E27FC236}">
                <a16:creationId xmlns:a16="http://schemas.microsoft.com/office/drawing/2014/main" id="{0B671F71-89C8-4FA8-B833-EDE2FDDA33AD}"/>
              </a:ext>
            </a:extLst>
          </p:cNvPr>
          <p:cNvSpPr txBox="1"/>
          <p:nvPr/>
        </p:nvSpPr>
        <p:spPr>
          <a:xfrm>
            <a:off x="5519681" y="5626863"/>
            <a:ext cx="1244563" cy="447778"/>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en-US" altLang="ja-JP" sz="2264"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eiryo" charset="-128"/>
              </a:rPr>
              <a:t>⑤</a:t>
            </a:r>
            <a:r>
              <a:rPr kumimoji="1" lang="ja-JP" altLang="en-US" sz="2264"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eiryo" charset="-128"/>
              </a:rPr>
              <a:t>後見</a:t>
            </a:r>
          </a:p>
        </p:txBody>
      </p:sp>
      <p:cxnSp>
        <p:nvCxnSpPr>
          <p:cNvPr id="11" name="直線矢印コネクタ 10">
            <a:extLst>
              <a:ext uri="{FF2B5EF4-FFF2-40B4-BE49-F238E27FC236}">
                <a16:creationId xmlns:a16="http://schemas.microsoft.com/office/drawing/2014/main" id="{B1A80C39-3C54-45E0-85B9-9AF095FE3555}"/>
              </a:ext>
            </a:extLst>
          </p:cNvPr>
          <p:cNvCxnSpPr>
            <a:cxnSpLocks/>
          </p:cNvCxnSpPr>
          <p:nvPr/>
        </p:nvCxnSpPr>
        <p:spPr>
          <a:xfrm flipH="1" flipV="1">
            <a:off x="2186080" y="4154796"/>
            <a:ext cx="1" cy="701959"/>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117E99B1-77DB-4A95-9F68-E345355BA7FA}"/>
              </a:ext>
            </a:extLst>
          </p:cNvPr>
          <p:cNvSpPr txBox="1"/>
          <p:nvPr/>
        </p:nvSpPr>
        <p:spPr>
          <a:xfrm>
            <a:off x="755114" y="4408977"/>
            <a:ext cx="1648932" cy="447778"/>
          </a:xfrm>
          <a:prstGeom prst="rect">
            <a:avLst/>
          </a:prstGeom>
          <a:noFill/>
          <a:ln>
            <a:noFill/>
          </a:ln>
        </p:spPr>
        <p:txBody>
          <a:bodyPr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264"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charset="-128"/>
              </a:rPr>
              <a:t>①申立て</a:t>
            </a:r>
          </a:p>
        </p:txBody>
      </p:sp>
      <p:cxnSp>
        <p:nvCxnSpPr>
          <p:cNvPr id="13" name="直線矢印コネクタ 12">
            <a:extLst>
              <a:ext uri="{FF2B5EF4-FFF2-40B4-BE49-F238E27FC236}">
                <a16:creationId xmlns:a16="http://schemas.microsoft.com/office/drawing/2014/main" id="{845D957F-DBD6-43A9-801E-1CF7C8B7CC45}"/>
              </a:ext>
            </a:extLst>
          </p:cNvPr>
          <p:cNvCxnSpPr>
            <a:cxnSpLocks/>
          </p:cNvCxnSpPr>
          <p:nvPr/>
        </p:nvCxnSpPr>
        <p:spPr>
          <a:xfrm>
            <a:off x="3996511" y="3562130"/>
            <a:ext cx="3653539" cy="1474710"/>
          </a:xfrm>
          <a:prstGeom prst="straightConnector1">
            <a:avLst/>
          </a:prstGeom>
          <a:ln>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BF9BB3AF-6BF6-4F3F-8E75-08DAAFF8176A}"/>
              </a:ext>
            </a:extLst>
          </p:cNvPr>
          <p:cNvSpPr txBox="1"/>
          <p:nvPr/>
        </p:nvSpPr>
        <p:spPr>
          <a:xfrm>
            <a:off x="5141563" y="4426578"/>
            <a:ext cx="1449743" cy="447778"/>
          </a:xfrm>
          <a:prstGeom prst="rect">
            <a:avLst/>
          </a:prstGeom>
          <a:noFill/>
          <a:ln>
            <a:noFill/>
          </a:ln>
        </p:spPr>
        <p:txBody>
          <a:bodyPr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26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②選任</a:t>
            </a:r>
          </a:p>
        </p:txBody>
      </p:sp>
      <p:sp>
        <p:nvSpPr>
          <p:cNvPr id="15" name="テキスト ボックス 14">
            <a:extLst>
              <a:ext uri="{FF2B5EF4-FFF2-40B4-BE49-F238E27FC236}">
                <a16:creationId xmlns:a16="http://schemas.microsoft.com/office/drawing/2014/main" id="{54A040FA-8F9C-4075-8CDE-6366078D0691}"/>
              </a:ext>
            </a:extLst>
          </p:cNvPr>
          <p:cNvSpPr txBox="1"/>
          <p:nvPr/>
        </p:nvSpPr>
        <p:spPr>
          <a:xfrm>
            <a:off x="6079479" y="4787826"/>
            <a:ext cx="1449743" cy="447778"/>
          </a:xfrm>
          <a:prstGeom prst="rect">
            <a:avLst/>
          </a:prstGeom>
          <a:noFill/>
          <a:ln>
            <a:noFill/>
          </a:ln>
        </p:spPr>
        <p:txBody>
          <a:bodyPr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264"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eiryo" charset="-128"/>
              </a:rPr>
              <a:t>③監督</a:t>
            </a:r>
          </a:p>
        </p:txBody>
      </p:sp>
      <p:sp>
        <p:nvSpPr>
          <p:cNvPr id="16" name="テキスト ボックス 15">
            <a:extLst>
              <a:ext uri="{FF2B5EF4-FFF2-40B4-BE49-F238E27FC236}">
                <a16:creationId xmlns:a16="http://schemas.microsoft.com/office/drawing/2014/main" id="{F178E73B-7E68-4284-88B8-8854980CE3D8}"/>
              </a:ext>
            </a:extLst>
          </p:cNvPr>
          <p:cNvSpPr txBox="1"/>
          <p:nvPr/>
        </p:nvSpPr>
        <p:spPr>
          <a:xfrm>
            <a:off x="5971867" y="3751253"/>
            <a:ext cx="1449743" cy="447778"/>
          </a:xfrm>
          <a:prstGeom prst="rect">
            <a:avLst/>
          </a:prstGeom>
          <a:noFill/>
          <a:ln>
            <a:noFill/>
          </a:ln>
        </p:spPr>
        <p:txBody>
          <a:bodyPr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26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④報告</a:t>
            </a:r>
          </a:p>
        </p:txBody>
      </p:sp>
      <p:cxnSp>
        <p:nvCxnSpPr>
          <p:cNvPr id="17" name="直線矢印コネクタ 16">
            <a:extLst>
              <a:ext uri="{FF2B5EF4-FFF2-40B4-BE49-F238E27FC236}">
                <a16:creationId xmlns:a16="http://schemas.microsoft.com/office/drawing/2014/main" id="{21819846-4E60-47E8-846B-9CC499BBA76C}"/>
              </a:ext>
            </a:extLst>
          </p:cNvPr>
          <p:cNvCxnSpPr>
            <a:cxnSpLocks/>
          </p:cNvCxnSpPr>
          <p:nvPr/>
        </p:nvCxnSpPr>
        <p:spPr>
          <a:xfrm flipH="1" flipV="1">
            <a:off x="3996511" y="3348627"/>
            <a:ext cx="3914307" cy="15471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20" name="図 19">
            <a:extLst>
              <a:ext uri="{FF2B5EF4-FFF2-40B4-BE49-F238E27FC236}">
                <a16:creationId xmlns:a16="http://schemas.microsoft.com/office/drawing/2014/main" id="{D1C2D565-1371-4FA3-92E7-0C3B70787B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0343" y="4935407"/>
            <a:ext cx="881864" cy="1322795"/>
          </a:xfrm>
          <a:prstGeom prst="rect">
            <a:avLst/>
          </a:prstGeom>
        </p:spPr>
      </p:pic>
      <p:pic>
        <p:nvPicPr>
          <p:cNvPr id="21" name="図 20">
            <a:extLst>
              <a:ext uri="{FF2B5EF4-FFF2-40B4-BE49-F238E27FC236}">
                <a16:creationId xmlns:a16="http://schemas.microsoft.com/office/drawing/2014/main" id="{F3C5B354-2574-4B27-9489-E5DF5737F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419" y="5267636"/>
            <a:ext cx="957980" cy="1149576"/>
          </a:xfrm>
          <a:prstGeom prst="rect">
            <a:avLst/>
          </a:prstGeom>
        </p:spPr>
      </p:pic>
      <p:pic>
        <p:nvPicPr>
          <p:cNvPr id="22" name="図 21">
            <a:extLst>
              <a:ext uri="{FF2B5EF4-FFF2-40B4-BE49-F238E27FC236}">
                <a16:creationId xmlns:a16="http://schemas.microsoft.com/office/drawing/2014/main" id="{AB30FDE5-C909-44FB-8002-A3D90C668C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4927" y="5305790"/>
            <a:ext cx="957979" cy="1149575"/>
          </a:xfrm>
          <a:prstGeom prst="rect">
            <a:avLst/>
          </a:prstGeom>
          <a:ln>
            <a:noFill/>
            <a:prstDash val="sysDash"/>
          </a:ln>
        </p:spPr>
      </p:pic>
      <p:sp>
        <p:nvSpPr>
          <p:cNvPr id="23" name="正方形/長方形 22">
            <a:extLst>
              <a:ext uri="{FF2B5EF4-FFF2-40B4-BE49-F238E27FC236}">
                <a16:creationId xmlns:a16="http://schemas.microsoft.com/office/drawing/2014/main" id="{EACB4942-C643-4CE4-B484-CE75FF2BBAA3}"/>
              </a:ext>
            </a:extLst>
          </p:cNvPr>
          <p:cNvSpPr/>
          <p:nvPr/>
        </p:nvSpPr>
        <p:spPr>
          <a:xfrm>
            <a:off x="1124420" y="4931805"/>
            <a:ext cx="2259312" cy="15723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DF131BB8-FADF-4CFD-83BE-E72A9BBA3020}"/>
              </a:ext>
            </a:extLst>
          </p:cNvPr>
          <p:cNvSpPr txBox="1"/>
          <p:nvPr/>
        </p:nvSpPr>
        <p:spPr>
          <a:xfrm>
            <a:off x="1702508" y="4962604"/>
            <a:ext cx="1193895" cy="407125"/>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ご親族</a:t>
            </a:r>
          </a:p>
        </p:txBody>
      </p:sp>
      <p:sp>
        <p:nvSpPr>
          <p:cNvPr id="25" name="テキスト ボックス 24">
            <a:extLst>
              <a:ext uri="{FF2B5EF4-FFF2-40B4-BE49-F238E27FC236}">
                <a16:creationId xmlns:a16="http://schemas.microsoft.com/office/drawing/2014/main" id="{6EF7E15B-A974-4573-8DB1-104D6A807B5A}"/>
              </a:ext>
            </a:extLst>
          </p:cNvPr>
          <p:cNvSpPr txBox="1"/>
          <p:nvPr/>
        </p:nvSpPr>
        <p:spPr>
          <a:xfrm>
            <a:off x="4208849" y="6242448"/>
            <a:ext cx="1051881" cy="407125"/>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ご本人</a:t>
            </a:r>
          </a:p>
        </p:txBody>
      </p:sp>
      <p:pic>
        <p:nvPicPr>
          <p:cNvPr id="26" name="図 25">
            <a:extLst>
              <a:ext uri="{FF2B5EF4-FFF2-40B4-BE49-F238E27FC236}">
                <a16:creationId xmlns:a16="http://schemas.microsoft.com/office/drawing/2014/main" id="{9128CE7A-2978-44DC-BD7D-6DF6D4DC137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23509" y="4859359"/>
            <a:ext cx="1119403" cy="1369848"/>
          </a:xfrm>
          <a:prstGeom prst="rect">
            <a:avLst/>
          </a:prstGeom>
        </p:spPr>
      </p:pic>
      <p:sp>
        <p:nvSpPr>
          <p:cNvPr id="27" name="テキスト ボックス 26">
            <a:extLst>
              <a:ext uri="{FF2B5EF4-FFF2-40B4-BE49-F238E27FC236}">
                <a16:creationId xmlns:a16="http://schemas.microsoft.com/office/drawing/2014/main" id="{37BF2FBC-9563-4AAF-8BB3-C82CE08ECC52}"/>
              </a:ext>
            </a:extLst>
          </p:cNvPr>
          <p:cNvSpPr txBox="1"/>
          <p:nvPr/>
        </p:nvSpPr>
        <p:spPr>
          <a:xfrm>
            <a:off x="6461508" y="6232428"/>
            <a:ext cx="2772581" cy="407125"/>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後見人</a:t>
            </a:r>
            <a:r>
              <a:rPr kumimoji="1" lang="ja-JP" altLang="en-US" sz="14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（弁護士・司法書士）</a:t>
            </a:r>
          </a:p>
        </p:txBody>
      </p:sp>
      <p:sp>
        <p:nvSpPr>
          <p:cNvPr id="29" name="正方形/長方形 28">
            <a:extLst>
              <a:ext uri="{FF2B5EF4-FFF2-40B4-BE49-F238E27FC236}">
                <a16:creationId xmlns:a16="http://schemas.microsoft.com/office/drawing/2014/main" id="{87DB1166-80B6-4B90-956D-890743BB1E44}"/>
              </a:ext>
            </a:extLst>
          </p:cNvPr>
          <p:cNvSpPr/>
          <p:nvPr/>
        </p:nvSpPr>
        <p:spPr>
          <a:xfrm>
            <a:off x="418211" y="819641"/>
            <a:ext cx="4255692" cy="543943"/>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400" b="1" dirty="0">
                <a:solidFill>
                  <a:schemeClr val="tx1"/>
                </a:solidFill>
                <a:latin typeface="メイリオ" panose="020B0604030504040204" pitchFamily="50" charset="-128"/>
                <a:ea typeface="メイリオ" panose="020B0604030504040204" pitchFamily="50" charset="-128"/>
              </a:rPr>
              <a:t>　</a:t>
            </a:r>
            <a:r>
              <a:rPr lang="ja-JP" altLang="en-US" sz="2800" b="1" dirty="0">
                <a:solidFill>
                  <a:schemeClr val="tx1"/>
                </a:solidFill>
                <a:latin typeface="メイリオ" panose="020B0604030504040204" pitchFamily="50" charset="-128"/>
                <a:ea typeface="メイリオ" panose="020B0604030504040204" pitchFamily="50" charset="-128"/>
              </a:rPr>
              <a:t>成年後見制度とは？</a:t>
            </a:r>
            <a:endParaRPr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121921B8-AC34-49D4-816D-223C528A0537}"/>
              </a:ext>
            </a:extLst>
          </p:cNvPr>
          <p:cNvSpPr txBox="1"/>
          <p:nvPr/>
        </p:nvSpPr>
        <p:spPr>
          <a:xfrm>
            <a:off x="856768" y="1472507"/>
            <a:ext cx="7756042" cy="1323439"/>
          </a:xfrm>
          <a:prstGeom prst="rect">
            <a:avLst/>
          </a:prstGeom>
          <a:noFill/>
        </p:spPr>
        <p:txBody>
          <a:bodyPr wrap="square">
            <a:spAutoFit/>
          </a:bodyPr>
          <a:lstStyle/>
          <a:p>
            <a:pPr>
              <a:defRPr/>
            </a:pPr>
            <a:r>
              <a:rPr lang="ja-JP" altLang="en-US" sz="2000" dirty="0">
                <a:latin typeface="メイリオ" panose="020B0604030504040204" pitchFamily="50" charset="-128"/>
                <a:ea typeface="メイリオ" panose="020B0604030504040204" pitchFamily="50" charset="-128"/>
                <a:cs typeface="メイリオ"/>
              </a:rPr>
              <a:t>認知症の方のサポートをするために、法律上設けられた制度です。</a:t>
            </a:r>
            <a:endParaRPr lang="en-US" altLang="ja-JP" sz="2000" dirty="0">
              <a:latin typeface="メイリオ" panose="020B0604030504040204" pitchFamily="50" charset="-128"/>
              <a:ea typeface="メイリオ" panose="020B0604030504040204" pitchFamily="50" charset="-128"/>
              <a:cs typeface="メイリオ"/>
            </a:endParaRPr>
          </a:p>
          <a:p>
            <a:pPr>
              <a:defRPr/>
            </a:pPr>
            <a:r>
              <a:rPr lang="ja-JP" altLang="en-US" sz="2000" dirty="0">
                <a:latin typeface="メイリオ" panose="020B0604030504040204" pitchFamily="50" charset="-128"/>
                <a:ea typeface="メイリオ" panose="020B0604030504040204" pitchFamily="50" charset="-128"/>
                <a:cs typeface="メイリオ"/>
              </a:rPr>
              <a:t>本人が認知症となり判断能力を喪失した場合に、後見人が本人の</a:t>
            </a:r>
            <a:endParaRPr lang="en-US" altLang="ja-JP" sz="2000" dirty="0">
              <a:latin typeface="メイリオ" panose="020B0604030504040204" pitchFamily="50" charset="-128"/>
              <a:ea typeface="メイリオ" panose="020B0604030504040204" pitchFamily="50" charset="-128"/>
              <a:cs typeface="メイリオ"/>
            </a:endParaRPr>
          </a:p>
          <a:p>
            <a:pPr>
              <a:defRPr/>
            </a:pPr>
            <a:r>
              <a:rPr lang="ja-JP" altLang="en-US" sz="2000" dirty="0">
                <a:solidFill>
                  <a:srgbClr val="FF0000"/>
                </a:solidFill>
                <a:latin typeface="メイリオ" panose="020B0604030504040204" pitchFamily="50" charset="-128"/>
                <a:ea typeface="メイリオ" panose="020B0604030504040204" pitchFamily="50" charset="-128"/>
                <a:cs typeface="メイリオ"/>
              </a:rPr>
              <a:t>「財産管理」と「身上監護」</a:t>
            </a:r>
            <a:r>
              <a:rPr lang="ja-JP" altLang="en-US" sz="2000" dirty="0">
                <a:latin typeface="メイリオ" panose="020B0604030504040204" pitchFamily="50" charset="-128"/>
                <a:ea typeface="メイリオ" panose="020B0604030504040204" pitchFamily="50" charset="-128"/>
                <a:cs typeface="メイリオ"/>
              </a:rPr>
              <a:t>を行う制度です。</a:t>
            </a:r>
            <a:endParaRPr lang="en-US" altLang="ja-JP" sz="2000" dirty="0">
              <a:latin typeface="メイリオ" panose="020B0604030504040204" pitchFamily="50" charset="-128"/>
              <a:ea typeface="メイリオ" panose="020B0604030504040204" pitchFamily="50" charset="-128"/>
              <a:cs typeface="メイリオ"/>
            </a:endParaRPr>
          </a:p>
          <a:p>
            <a:pPr>
              <a:defRPr/>
            </a:pPr>
            <a:r>
              <a:rPr lang="ja-JP" altLang="en-US" sz="2000" dirty="0">
                <a:latin typeface="メイリオ" panose="020B0604030504040204" pitchFamily="50" charset="-128"/>
                <a:ea typeface="メイリオ" panose="020B0604030504040204" pitchFamily="50" charset="-128"/>
                <a:cs typeface="メイリオ"/>
              </a:rPr>
              <a:t>しかし、</a:t>
            </a:r>
            <a:r>
              <a:rPr lang="ja-JP" altLang="en-US" sz="2000" b="1" dirty="0">
                <a:solidFill>
                  <a:srgbClr val="9F8B05"/>
                </a:solidFill>
                <a:latin typeface="メイリオ" panose="020B0604030504040204" pitchFamily="50" charset="-128"/>
                <a:ea typeface="メイリオ" panose="020B0604030504040204" pitchFamily="50" charset="-128"/>
                <a:cs typeface="メイリオ"/>
              </a:rPr>
              <a:t>重大なデメリットがあります。</a:t>
            </a:r>
            <a:endParaRPr lang="en-US" altLang="ja-JP" sz="2000" b="1" dirty="0">
              <a:solidFill>
                <a:srgbClr val="9F8B05"/>
              </a:solidFill>
              <a:latin typeface="メイリオ" panose="020B0604030504040204" pitchFamily="50" charset="-128"/>
              <a:ea typeface="メイリオ" panose="020B0604030504040204" pitchFamily="50" charset="-128"/>
              <a:cs typeface="メイリオ"/>
            </a:endParaRPr>
          </a:p>
        </p:txBody>
      </p:sp>
      <p:sp>
        <p:nvSpPr>
          <p:cNvPr id="6" name="吹き出し: 角を丸めた四角形 5">
            <a:extLst>
              <a:ext uri="{FF2B5EF4-FFF2-40B4-BE49-F238E27FC236}">
                <a16:creationId xmlns:a16="http://schemas.microsoft.com/office/drawing/2014/main" id="{910A1B8B-BD06-49F5-BC6C-07E31E687078}"/>
              </a:ext>
            </a:extLst>
          </p:cNvPr>
          <p:cNvSpPr/>
          <p:nvPr/>
        </p:nvSpPr>
        <p:spPr>
          <a:xfrm>
            <a:off x="3350832" y="4232386"/>
            <a:ext cx="1735786" cy="614264"/>
          </a:xfrm>
          <a:prstGeom prst="wedgeRoundRectCallout">
            <a:avLst>
              <a:gd name="adj1" fmla="val -1457"/>
              <a:gd name="adj2" fmla="val 715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F22087E8-A1E6-4D9C-9F7F-35F0743CA49D}"/>
              </a:ext>
            </a:extLst>
          </p:cNvPr>
          <p:cNvSpPr txBox="1"/>
          <p:nvPr/>
        </p:nvSpPr>
        <p:spPr>
          <a:xfrm>
            <a:off x="3429387" y="4252382"/>
            <a:ext cx="1657230" cy="591791"/>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認知症により</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メイリオ" panose="020B0604030504040204" pitchFamily="50" charset="-128"/>
                <a:ea typeface="メイリオ" panose="020B0604030504040204" pitchFamily="50" charset="-128"/>
                <a:cs typeface="Meiryo" charset="-128"/>
              </a:rPr>
              <a:t>判断能力を喪失</a:t>
            </a:r>
            <a:endPar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215497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18</a:t>
            </a:fld>
            <a:endParaRPr kumimoji="1" lang="ja-JP" altLang="en-US"/>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成年後見制度のデメリット</a:t>
            </a:r>
            <a:endParaRPr kumimoji="1"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a:extLst>
              <a:ext uri="{FF2B5EF4-FFF2-40B4-BE49-F238E27FC236}">
                <a16:creationId xmlns:a16="http://schemas.microsoft.com/office/drawing/2014/main" id="{AEDEBAC2-D5F0-4D03-B137-C8804004887E}"/>
              </a:ext>
            </a:extLst>
          </p:cNvPr>
          <p:cNvSpPr/>
          <p:nvPr/>
        </p:nvSpPr>
        <p:spPr>
          <a:xfrm>
            <a:off x="540933" y="1382723"/>
            <a:ext cx="1606618" cy="873147"/>
          </a:xfrm>
          <a:prstGeom prst="rect">
            <a:avLst/>
          </a:prstGeom>
          <a:solidFill>
            <a:srgbClr val="F4AAC0"/>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D1E1B870-396C-46BD-9908-1E2988BE682F}"/>
              </a:ext>
            </a:extLst>
          </p:cNvPr>
          <p:cNvSpPr/>
          <p:nvPr/>
        </p:nvSpPr>
        <p:spPr>
          <a:xfrm>
            <a:off x="560186" y="2446749"/>
            <a:ext cx="1587366" cy="763205"/>
          </a:xfrm>
          <a:prstGeom prst="rect">
            <a:avLst/>
          </a:prstGeom>
          <a:solidFill>
            <a:srgbClr val="F4AAC0"/>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8E0F95C8-DE65-4335-8519-AAEA795BB866}"/>
              </a:ext>
            </a:extLst>
          </p:cNvPr>
          <p:cNvSpPr txBox="1"/>
          <p:nvPr/>
        </p:nvSpPr>
        <p:spPr>
          <a:xfrm>
            <a:off x="2277991" y="1526062"/>
            <a:ext cx="6704086" cy="369332"/>
          </a:xfrm>
          <a:prstGeom prst="rect">
            <a:avLst/>
          </a:prstGeom>
          <a:noFill/>
          <a:effectLst/>
        </p:spPr>
        <p:txBody>
          <a:bodyPr wrap="square">
            <a:spAutoFit/>
          </a:bodyPr>
          <a:lstStyle/>
          <a:p>
            <a:pPr>
              <a:defRPr/>
            </a:pPr>
            <a:r>
              <a:rPr lang="ja-JP" altLang="en-US" dirty="0">
                <a:latin typeface="メイリオ"/>
                <a:ea typeface="メイリオ"/>
                <a:cs typeface="メイリオ"/>
              </a:rPr>
              <a:t>本人（財産の所有者様）の</a:t>
            </a:r>
            <a:r>
              <a:rPr lang="ja-JP" altLang="en-US" b="1" dirty="0">
                <a:solidFill>
                  <a:srgbClr val="FF0000"/>
                </a:solidFill>
                <a:latin typeface="メイリオ"/>
                <a:ea typeface="メイリオ"/>
                <a:cs typeface="メイリオ"/>
              </a:rPr>
              <a:t>財産を減らす行為ができない</a:t>
            </a:r>
            <a:endParaRPr lang="en-US" altLang="ja-JP" b="1" dirty="0">
              <a:solidFill>
                <a:srgbClr val="FF0000"/>
              </a:solidFill>
              <a:latin typeface="メイリオ"/>
              <a:ea typeface="メイリオ"/>
              <a:cs typeface="メイリオ"/>
            </a:endParaRPr>
          </a:p>
        </p:txBody>
      </p:sp>
      <p:sp>
        <p:nvSpPr>
          <p:cNvPr id="34" name="正方形/長方形 33">
            <a:extLst>
              <a:ext uri="{FF2B5EF4-FFF2-40B4-BE49-F238E27FC236}">
                <a16:creationId xmlns:a16="http://schemas.microsoft.com/office/drawing/2014/main" id="{8280FACD-8D85-49D0-A342-22503439296B}"/>
              </a:ext>
            </a:extLst>
          </p:cNvPr>
          <p:cNvSpPr/>
          <p:nvPr/>
        </p:nvSpPr>
        <p:spPr>
          <a:xfrm>
            <a:off x="2231991" y="2515761"/>
            <a:ext cx="5468430" cy="646331"/>
          </a:xfrm>
          <a:prstGeom prst="rect">
            <a:avLst/>
          </a:prstGeom>
          <a:effectLst/>
        </p:spPr>
        <p:txBody>
          <a:bodyPr wrap="square">
            <a:spAutoFit/>
          </a:bodyPr>
          <a:lstStyle/>
          <a:p>
            <a:pPr lvl="0">
              <a:defRPr/>
            </a:pPr>
            <a:r>
              <a:rPr lang="ja-JP" altLang="en-US" dirty="0">
                <a:latin typeface="メイリオ"/>
                <a:ea typeface="メイリオ"/>
                <a:cs typeface="メイリオ"/>
              </a:rPr>
              <a:t>・</a:t>
            </a:r>
            <a:r>
              <a:rPr lang="ja-JP" altLang="en-US" b="1" dirty="0">
                <a:solidFill>
                  <a:srgbClr val="FF0000"/>
                </a:solidFill>
                <a:latin typeface="メイリオ"/>
                <a:ea typeface="メイリオ"/>
                <a:cs typeface="メイリオ"/>
              </a:rPr>
              <a:t>後見人を指定できない</a:t>
            </a:r>
            <a:endParaRPr lang="en-US" altLang="ja-JP" b="1" dirty="0">
              <a:solidFill>
                <a:srgbClr val="FF0000"/>
              </a:solidFill>
              <a:latin typeface="メイリオ"/>
              <a:ea typeface="メイリオ"/>
              <a:cs typeface="メイリオ"/>
            </a:endParaRPr>
          </a:p>
          <a:p>
            <a:pPr lvl="0">
              <a:defRPr/>
            </a:pPr>
            <a:r>
              <a:rPr lang="ja-JP" altLang="en-US" dirty="0">
                <a:latin typeface="メイリオ"/>
                <a:ea typeface="メイリオ"/>
                <a:cs typeface="メイリオ"/>
              </a:rPr>
              <a:t>・推薦はできるが、家庭裁判所が最終決定を行う</a:t>
            </a:r>
            <a:endParaRPr lang="en-US" altLang="ja-JP" dirty="0">
              <a:latin typeface="メイリオ"/>
              <a:ea typeface="メイリオ"/>
              <a:cs typeface="メイリオ"/>
            </a:endParaRPr>
          </a:p>
        </p:txBody>
      </p:sp>
      <p:sp>
        <p:nvSpPr>
          <p:cNvPr id="35" name="テキスト ボックス 34">
            <a:extLst>
              <a:ext uri="{FF2B5EF4-FFF2-40B4-BE49-F238E27FC236}">
                <a16:creationId xmlns:a16="http://schemas.microsoft.com/office/drawing/2014/main" id="{182593D7-77C8-4990-9731-10E1AEDDB3A7}"/>
              </a:ext>
            </a:extLst>
          </p:cNvPr>
          <p:cNvSpPr txBox="1"/>
          <p:nvPr/>
        </p:nvSpPr>
        <p:spPr>
          <a:xfrm>
            <a:off x="526676" y="1556316"/>
            <a:ext cx="1606618" cy="646331"/>
          </a:xfrm>
          <a:prstGeom prst="rect">
            <a:avLst/>
          </a:prstGeom>
          <a:noFill/>
          <a:effectLst/>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デメリット</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①</a:t>
            </a:r>
            <a:endParaRPr lang="en-US" altLang="ja-JP" b="1"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11DA6055-32D0-4682-B194-85109AE8EC4C}"/>
              </a:ext>
            </a:extLst>
          </p:cNvPr>
          <p:cNvSpPr txBox="1"/>
          <p:nvPr/>
        </p:nvSpPr>
        <p:spPr>
          <a:xfrm>
            <a:off x="518233" y="2535921"/>
            <a:ext cx="1652018" cy="646331"/>
          </a:xfrm>
          <a:prstGeom prst="rect">
            <a:avLst/>
          </a:prstGeom>
          <a:noFill/>
          <a:effectLst/>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デメリット</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②</a:t>
            </a:r>
            <a:endParaRPr lang="en-US" altLang="ja-JP" b="1"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D846EDA0-B699-446A-A73E-84AD9AF273A3}"/>
              </a:ext>
            </a:extLst>
          </p:cNvPr>
          <p:cNvSpPr/>
          <p:nvPr/>
        </p:nvSpPr>
        <p:spPr>
          <a:xfrm>
            <a:off x="2217752" y="3519017"/>
            <a:ext cx="6635218" cy="369332"/>
          </a:xfrm>
          <a:prstGeom prst="rect">
            <a:avLst/>
          </a:prstGeom>
          <a:effectLst/>
        </p:spPr>
        <p:txBody>
          <a:bodyPr wrap="square">
            <a:spAutoFit/>
          </a:bodyPr>
          <a:lstStyle/>
          <a:p>
            <a:pPr>
              <a:defRPr/>
            </a:pPr>
            <a:r>
              <a:rPr lang="ja-JP" altLang="en-US" b="1" dirty="0">
                <a:solidFill>
                  <a:srgbClr val="FF0000"/>
                </a:solidFill>
                <a:latin typeface="メイリオ"/>
                <a:ea typeface="メイリオ"/>
                <a:cs typeface="メイリオ"/>
              </a:rPr>
              <a:t>財産額に応じて後見人への報酬</a:t>
            </a:r>
            <a:r>
              <a:rPr lang="ja-JP" altLang="en-US" dirty="0">
                <a:latin typeface="メイリオ"/>
                <a:ea typeface="メイリオ"/>
                <a:cs typeface="メイリオ"/>
              </a:rPr>
              <a:t>を支払わなければいけない</a:t>
            </a:r>
            <a:endParaRPr lang="en-US" altLang="ja-JP" dirty="0">
              <a:latin typeface="メイリオ"/>
              <a:ea typeface="メイリオ"/>
              <a:cs typeface="メイリオ"/>
            </a:endParaRPr>
          </a:p>
        </p:txBody>
      </p:sp>
      <p:sp>
        <p:nvSpPr>
          <p:cNvPr id="40" name="正方形/長方形 39">
            <a:extLst>
              <a:ext uri="{FF2B5EF4-FFF2-40B4-BE49-F238E27FC236}">
                <a16:creationId xmlns:a16="http://schemas.microsoft.com/office/drawing/2014/main" id="{E00B459A-BF79-4D6F-A26A-7F329C8BFF2A}"/>
              </a:ext>
            </a:extLst>
          </p:cNvPr>
          <p:cNvSpPr/>
          <p:nvPr/>
        </p:nvSpPr>
        <p:spPr>
          <a:xfrm>
            <a:off x="560186" y="4746854"/>
            <a:ext cx="1587366" cy="703164"/>
          </a:xfrm>
          <a:prstGeom prst="rect">
            <a:avLst/>
          </a:prstGeom>
          <a:solidFill>
            <a:srgbClr val="F4AA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schemeClr val="bg1"/>
              </a:solidFill>
            </a:endParaRPr>
          </a:p>
        </p:txBody>
      </p:sp>
      <p:sp>
        <p:nvSpPr>
          <p:cNvPr id="41" name="正方形/長方形 40">
            <a:extLst>
              <a:ext uri="{FF2B5EF4-FFF2-40B4-BE49-F238E27FC236}">
                <a16:creationId xmlns:a16="http://schemas.microsoft.com/office/drawing/2014/main" id="{CAE3B3C8-95B4-4754-AD79-9F88F069BCFC}"/>
              </a:ext>
            </a:extLst>
          </p:cNvPr>
          <p:cNvSpPr/>
          <p:nvPr/>
        </p:nvSpPr>
        <p:spPr>
          <a:xfrm>
            <a:off x="545946" y="3438224"/>
            <a:ext cx="1587366" cy="1110708"/>
          </a:xfrm>
          <a:prstGeom prst="rect">
            <a:avLst/>
          </a:prstGeom>
          <a:solidFill>
            <a:srgbClr val="F4AA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2" name="正方形/長方形 41">
            <a:extLst>
              <a:ext uri="{FF2B5EF4-FFF2-40B4-BE49-F238E27FC236}">
                <a16:creationId xmlns:a16="http://schemas.microsoft.com/office/drawing/2014/main" id="{368A60D7-BA54-4D30-943F-A6FCB6D2B519}"/>
              </a:ext>
            </a:extLst>
          </p:cNvPr>
          <p:cNvSpPr/>
          <p:nvPr/>
        </p:nvSpPr>
        <p:spPr>
          <a:xfrm>
            <a:off x="2263752" y="4919866"/>
            <a:ext cx="5795293" cy="369332"/>
          </a:xfrm>
          <a:prstGeom prst="rect">
            <a:avLst/>
          </a:prstGeom>
          <a:effectLst/>
        </p:spPr>
        <p:txBody>
          <a:bodyPr wrap="square">
            <a:spAutoFit/>
          </a:bodyPr>
          <a:lstStyle/>
          <a:p>
            <a:pPr lvl="0">
              <a:defRPr/>
            </a:pPr>
            <a:r>
              <a:rPr lang="ja-JP" altLang="en-US" dirty="0">
                <a:latin typeface="メイリオ"/>
                <a:ea typeface="メイリオ"/>
                <a:cs typeface="メイリオ"/>
              </a:rPr>
              <a:t>一度、後見制度が開始すると、</a:t>
            </a:r>
            <a:r>
              <a:rPr lang="ja-JP" altLang="en-US" b="1" dirty="0">
                <a:solidFill>
                  <a:srgbClr val="FF0000"/>
                </a:solidFill>
                <a:latin typeface="メイリオ"/>
                <a:ea typeface="メイリオ"/>
                <a:cs typeface="メイリオ"/>
              </a:rPr>
              <a:t>辞めることは不可能</a:t>
            </a:r>
            <a:endParaRPr lang="en-US" altLang="ja-JP" b="1" dirty="0">
              <a:solidFill>
                <a:srgbClr val="FF0000"/>
              </a:solidFill>
              <a:latin typeface="メイリオ"/>
              <a:ea typeface="メイリオ"/>
              <a:cs typeface="メイリオ"/>
            </a:endParaRPr>
          </a:p>
        </p:txBody>
      </p:sp>
      <p:sp>
        <p:nvSpPr>
          <p:cNvPr id="44" name="テキスト ボックス 43">
            <a:extLst>
              <a:ext uri="{FF2B5EF4-FFF2-40B4-BE49-F238E27FC236}">
                <a16:creationId xmlns:a16="http://schemas.microsoft.com/office/drawing/2014/main" id="{8016AAD2-6D21-45B0-BDFA-2C636EF47D1F}"/>
              </a:ext>
            </a:extLst>
          </p:cNvPr>
          <p:cNvSpPr txBox="1"/>
          <p:nvPr/>
        </p:nvSpPr>
        <p:spPr>
          <a:xfrm>
            <a:off x="526676" y="4840558"/>
            <a:ext cx="1652018" cy="646331"/>
          </a:xfrm>
          <a:prstGeom prst="rect">
            <a:avLst/>
          </a:prstGeom>
          <a:noFill/>
          <a:effectLst/>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デメリット</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④</a:t>
            </a:r>
            <a:endParaRPr lang="en-US" altLang="ja-JP" b="1"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390A545B-3B9F-48C9-AFCF-081E2250A81E}"/>
              </a:ext>
            </a:extLst>
          </p:cNvPr>
          <p:cNvSpPr txBox="1"/>
          <p:nvPr/>
        </p:nvSpPr>
        <p:spPr>
          <a:xfrm>
            <a:off x="570671" y="3740475"/>
            <a:ext cx="1532213" cy="646331"/>
          </a:xfrm>
          <a:prstGeom prst="rect">
            <a:avLst/>
          </a:prstGeom>
          <a:noFill/>
          <a:effectLst/>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デメリット</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③</a:t>
            </a:r>
            <a:endParaRPr lang="en-US" altLang="ja-JP" b="1"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3B5F7D0B-2401-4850-9EF3-1E7DEF154306}"/>
              </a:ext>
            </a:extLst>
          </p:cNvPr>
          <p:cNvSpPr/>
          <p:nvPr/>
        </p:nvSpPr>
        <p:spPr>
          <a:xfrm>
            <a:off x="553067" y="1382724"/>
            <a:ext cx="7976522" cy="873147"/>
          </a:xfrm>
          <a:prstGeom prst="rect">
            <a:avLst/>
          </a:prstGeom>
          <a:noFill/>
          <a:ln w="12700">
            <a:solidFill>
              <a:srgbClr val="F4AAC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07B548B0-BB54-46F2-A5D1-CEBB0C13F537}"/>
              </a:ext>
            </a:extLst>
          </p:cNvPr>
          <p:cNvSpPr/>
          <p:nvPr/>
        </p:nvSpPr>
        <p:spPr>
          <a:xfrm>
            <a:off x="560186" y="2440971"/>
            <a:ext cx="7969403" cy="768173"/>
          </a:xfrm>
          <a:prstGeom prst="rect">
            <a:avLst/>
          </a:prstGeom>
          <a:noFill/>
          <a:ln w="12700">
            <a:solidFill>
              <a:srgbClr val="F4AAC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1F77A0BE-8FF7-43F0-9474-766FF6648B4D}"/>
              </a:ext>
            </a:extLst>
          </p:cNvPr>
          <p:cNvSpPr/>
          <p:nvPr/>
        </p:nvSpPr>
        <p:spPr>
          <a:xfrm>
            <a:off x="545946" y="3438225"/>
            <a:ext cx="7962284" cy="1110708"/>
          </a:xfrm>
          <a:prstGeom prst="rect">
            <a:avLst/>
          </a:prstGeom>
          <a:noFill/>
          <a:ln w="12700">
            <a:solidFill>
              <a:srgbClr val="F4AAC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66A2C625-240B-48BA-8ED1-96FBD111ED01}"/>
              </a:ext>
            </a:extLst>
          </p:cNvPr>
          <p:cNvSpPr/>
          <p:nvPr/>
        </p:nvSpPr>
        <p:spPr>
          <a:xfrm>
            <a:off x="553066" y="4747723"/>
            <a:ext cx="7962284" cy="696338"/>
          </a:xfrm>
          <a:prstGeom prst="rect">
            <a:avLst/>
          </a:prstGeom>
          <a:noFill/>
          <a:ln w="12700">
            <a:solidFill>
              <a:srgbClr val="F4AAC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34AEF2AA-EC06-4287-9E28-26127CB3F045}"/>
              </a:ext>
            </a:extLst>
          </p:cNvPr>
          <p:cNvSpPr txBox="1"/>
          <p:nvPr/>
        </p:nvSpPr>
        <p:spPr>
          <a:xfrm>
            <a:off x="2338485" y="1862703"/>
            <a:ext cx="6704086" cy="369332"/>
          </a:xfrm>
          <a:prstGeom prst="rect">
            <a:avLst/>
          </a:prstGeom>
          <a:noFill/>
          <a:effectLst/>
        </p:spPr>
        <p:txBody>
          <a:bodyPr wrap="square">
            <a:spAutoFit/>
          </a:bodyPr>
          <a:lstStyle/>
          <a:p>
            <a:pPr>
              <a:defRPr/>
            </a:pPr>
            <a:r>
              <a:rPr lang="ja-JP" altLang="en-US" b="1" dirty="0">
                <a:solidFill>
                  <a:srgbClr val="FF0000"/>
                </a:solidFill>
                <a:latin typeface="メイリオ"/>
                <a:ea typeface="メイリオ"/>
                <a:cs typeface="メイリオ"/>
              </a:rPr>
              <a:t>→ 財産の管理が制約的になる</a:t>
            </a:r>
            <a:endParaRPr lang="en-US" altLang="ja-JP" b="1" dirty="0">
              <a:solidFill>
                <a:srgbClr val="FF0000"/>
              </a:solidFill>
              <a:latin typeface="メイリオ"/>
              <a:ea typeface="メイリオ"/>
              <a:cs typeface="メイリオ"/>
            </a:endParaRPr>
          </a:p>
        </p:txBody>
      </p:sp>
      <p:sp>
        <p:nvSpPr>
          <p:cNvPr id="52" name="テキスト ボックス 51">
            <a:extLst>
              <a:ext uri="{FF2B5EF4-FFF2-40B4-BE49-F238E27FC236}">
                <a16:creationId xmlns:a16="http://schemas.microsoft.com/office/drawing/2014/main" id="{B1441836-FC6E-4084-AFEA-A8553EDFFDB6}"/>
              </a:ext>
            </a:extLst>
          </p:cNvPr>
          <p:cNvSpPr txBox="1"/>
          <p:nvPr/>
        </p:nvSpPr>
        <p:spPr>
          <a:xfrm>
            <a:off x="2263752" y="3879934"/>
            <a:ext cx="6704086" cy="646331"/>
          </a:xfrm>
          <a:prstGeom prst="rect">
            <a:avLst/>
          </a:prstGeom>
          <a:noFill/>
          <a:effectLst/>
        </p:spPr>
        <p:txBody>
          <a:bodyPr wrap="square">
            <a:spAutoFit/>
          </a:bodyPr>
          <a:lstStyle/>
          <a:p>
            <a:pPr>
              <a:defRPr/>
            </a:pPr>
            <a:r>
              <a:rPr lang="ja-JP" altLang="en-US" b="1" dirty="0">
                <a:solidFill>
                  <a:srgbClr val="FF0000"/>
                </a:solidFill>
                <a:latin typeface="メイリオ"/>
                <a:ea typeface="メイリオ"/>
                <a:cs typeface="メイリオ"/>
              </a:rPr>
              <a:t>→ 月額２～６万円（年間２４～７２万円）</a:t>
            </a:r>
            <a:endParaRPr lang="en-US" altLang="ja-JP" b="1" dirty="0">
              <a:solidFill>
                <a:srgbClr val="FF0000"/>
              </a:solidFill>
              <a:latin typeface="メイリオ"/>
              <a:ea typeface="メイリオ"/>
              <a:cs typeface="メイリオ"/>
            </a:endParaRPr>
          </a:p>
          <a:p>
            <a:pPr>
              <a:defRPr/>
            </a:pPr>
            <a:r>
              <a:rPr lang="ja-JP" altLang="en-US" b="1" dirty="0">
                <a:solidFill>
                  <a:srgbClr val="FF0000"/>
                </a:solidFill>
                <a:latin typeface="メイリオ"/>
                <a:ea typeface="メイリオ"/>
                <a:cs typeface="メイリオ"/>
              </a:rPr>
              <a:t>　 不動産を売却する際などは付加報酬がかかる</a:t>
            </a:r>
            <a:endParaRPr lang="en-US" altLang="ja-JP" b="1" dirty="0">
              <a:solidFill>
                <a:srgbClr val="FF0000"/>
              </a:solidFill>
              <a:latin typeface="メイリオ"/>
              <a:ea typeface="メイリオ"/>
              <a:cs typeface="メイリオ"/>
            </a:endParaRPr>
          </a:p>
        </p:txBody>
      </p:sp>
    </p:spTree>
    <p:extLst>
      <p:ext uri="{BB962C8B-B14F-4D97-AF65-F5344CB8AC3E}">
        <p14:creationId xmlns:p14="http://schemas.microsoft.com/office/powerpoint/2010/main" val="266709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角を丸めた四角形 2">
            <a:extLst>
              <a:ext uri="{FF2B5EF4-FFF2-40B4-BE49-F238E27FC236}">
                <a16:creationId xmlns:a16="http://schemas.microsoft.com/office/drawing/2014/main" id="{F5AD406C-B194-4486-A4D4-70414C86A3A7}"/>
              </a:ext>
            </a:extLst>
          </p:cNvPr>
          <p:cNvSpPr/>
          <p:nvPr/>
        </p:nvSpPr>
        <p:spPr>
          <a:xfrm>
            <a:off x="221591" y="1167697"/>
            <a:ext cx="3648468" cy="1533558"/>
          </a:xfrm>
          <a:prstGeom prst="wedgeRoundRectCallout">
            <a:avLst>
              <a:gd name="adj1" fmla="val 51708"/>
              <a:gd name="adj2" fmla="val 72227"/>
              <a:gd name="adj3" fmla="val 16667"/>
            </a:avLst>
          </a:prstGeom>
          <a:solidFill>
            <a:schemeClr val="accent6">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4">
            <a:extLst>
              <a:ext uri="{FF2B5EF4-FFF2-40B4-BE49-F238E27FC236}">
                <a16:creationId xmlns:a16="http://schemas.microsoft.com/office/drawing/2014/main" id="{6B9D286D-C7D8-4222-BC44-626A76D9DECC}"/>
              </a:ext>
            </a:extLst>
          </p:cNvPr>
          <p:cNvSpPr>
            <a:spLocks noGrp="1"/>
          </p:cNvSpPr>
          <p:nvPr>
            <p:ph type="sldNum" sz="quarter" idx="12"/>
          </p:nvPr>
        </p:nvSpPr>
        <p:spPr>
          <a:xfrm>
            <a:off x="6908502" y="6418731"/>
            <a:ext cx="2057400" cy="365125"/>
          </a:xfrm>
        </p:spPr>
        <p:txBody>
          <a:bodyPr/>
          <a:lstStyle/>
          <a:p>
            <a:fld id="{973C32F0-AC67-4652-A9E0-16BE7F53E430}" type="slidenum">
              <a:rPr kumimoji="1" lang="ja-JP" altLang="en-US" smtClean="0"/>
              <a:t>19</a:t>
            </a:fld>
            <a:endParaRPr kumimoji="1" lang="ja-JP" altLang="en-US"/>
          </a:p>
        </p:txBody>
      </p:sp>
      <p:sp>
        <p:nvSpPr>
          <p:cNvPr id="18" name="正方形/長方形 17">
            <a:extLst>
              <a:ext uri="{FF2B5EF4-FFF2-40B4-BE49-F238E27FC236}">
                <a16:creationId xmlns:a16="http://schemas.microsoft.com/office/drawing/2014/main" id="{CC71AA27-02BC-4F21-B36C-B88027827292}"/>
              </a:ext>
            </a:extLst>
          </p:cNvPr>
          <p:cNvSpPr/>
          <p:nvPr/>
        </p:nvSpPr>
        <p:spPr>
          <a:xfrm>
            <a:off x="0" y="-38322"/>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defTabSz="914400">
              <a:defRPr/>
            </a:pPr>
            <a:r>
              <a:rPr kumimoji="1" lang="ja-JP" altLang="en-US" sz="3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成年後見制度のデメリット</a:t>
            </a:r>
            <a:endParaRPr kumimoji="1" lang="en-US" altLang="ja-JP" sz="3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6F4D3ED5-7018-4A2D-9BF1-3805E85201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1782" y="831664"/>
            <a:ext cx="4546186" cy="5889811"/>
          </a:xfrm>
          <a:prstGeom prst="rect">
            <a:avLst/>
          </a:prstGeom>
          <a:ln>
            <a:solidFill>
              <a:schemeClr val="tx1"/>
            </a:solidFill>
          </a:ln>
        </p:spPr>
      </p:pic>
      <p:sp>
        <p:nvSpPr>
          <p:cNvPr id="2" name="正方形/長方形 1">
            <a:extLst>
              <a:ext uri="{FF2B5EF4-FFF2-40B4-BE49-F238E27FC236}">
                <a16:creationId xmlns:a16="http://schemas.microsoft.com/office/drawing/2014/main" id="{3F914823-A381-4067-9E5F-5CF103BB9E8D}"/>
              </a:ext>
            </a:extLst>
          </p:cNvPr>
          <p:cNvSpPr/>
          <p:nvPr/>
        </p:nvSpPr>
        <p:spPr>
          <a:xfrm>
            <a:off x="7735552" y="1291905"/>
            <a:ext cx="468112" cy="323815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E0C99D5-8BE2-4A3F-AC78-6CDE275CFBF1}"/>
              </a:ext>
            </a:extLst>
          </p:cNvPr>
          <p:cNvSpPr/>
          <p:nvPr/>
        </p:nvSpPr>
        <p:spPr>
          <a:xfrm>
            <a:off x="5955912" y="2124512"/>
            <a:ext cx="289229" cy="2474752"/>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85A0931-18AA-45CC-ADDF-255EDFF24EDA}"/>
              </a:ext>
            </a:extLst>
          </p:cNvPr>
          <p:cNvSpPr/>
          <p:nvPr/>
        </p:nvSpPr>
        <p:spPr>
          <a:xfrm>
            <a:off x="4562128" y="1167697"/>
            <a:ext cx="3068849" cy="333932"/>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8AB6DAF-AF1F-45CA-BEC9-6E94CBCA720D}"/>
              </a:ext>
            </a:extLst>
          </p:cNvPr>
          <p:cNvSpPr txBox="1"/>
          <p:nvPr/>
        </p:nvSpPr>
        <p:spPr>
          <a:xfrm>
            <a:off x="315159" y="1334663"/>
            <a:ext cx="3422330"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母のために母のお金でエプロンを買い替えたかったが、</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後見人の弁護士にダメと言われ</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買うことができなかった・・・</a:t>
            </a:r>
            <a:endParaRPr kumimoji="1" lang="en-US" altLang="ja-JP"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B5D6F29-7BDC-46AF-8982-6B3FDBD66CC5}"/>
              </a:ext>
            </a:extLst>
          </p:cNvPr>
          <p:cNvSpPr txBox="1"/>
          <p:nvPr/>
        </p:nvSpPr>
        <p:spPr>
          <a:xfrm>
            <a:off x="84814" y="4344305"/>
            <a:ext cx="3986968" cy="461665"/>
          </a:xfrm>
          <a:prstGeom prst="rect">
            <a:avLst/>
          </a:prstGeom>
          <a:noFill/>
        </p:spPr>
        <p:txBody>
          <a:bodyPr wrap="square">
            <a:spAutoFit/>
          </a:bodyPr>
          <a:lstStyle/>
          <a:p>
            <a:pPr>
              <a:defRPr/>
            </a:pPr>
            <a:r>
              <a:rPr lang="ja-JP" altLang="en-US" sz="2400" b="1" dirty="0">
                <a:solidFill>
                  <a:srgbClr val="FF0000"/>
                </a:solidFill>
                <a:latin typeface="メイリオ"/>
                <a:ea typeface="メイリオ"/>
                <a:cs typeface="メイリオ"/>
              </a:rPr>
              <a:t>財産の管理が制約的になる</a:t>
            </a:r>
            <a:endParaRPr lang="en-US" altLang="ja-JP" sz="2400" b="1" dirty="0">
              <a:solidFill>
                <a:srgbClr val="FF0000"/>
              </a:solidFill>
              <a:latin typeface="メイリオ"/>
              <a:ea typeface="メイリオ"/>
              <a:cs typeface="メイリオ"/>
            </a:endParaRPr>
          </a:p>
        </p:txBody>
      </p:sp>
      <p:sp>
        <p:nvSpPr>
          <p:cNvPr id="15" name="矢印: 右 14">
            <a:extLst>
              <a:ext uri="{FF2B5EF4-FFF2-40B4-BE49-F238E27FC236}">
                <a16:creationId xmlns:a16="http://schemas.microsoft.com/office/drawing/2014/main" id="{5C62E89D-6153-4172-B4E4-B6FF66B8D7B0}"/>
              </a:ext>
            </a:extLst>
          </p:cNvPr>
          <p:cNvSpPr/>
          <p:nvPr/>
        </p:nvSpPr>
        <p:spPr>
          <a:xfrm rot="16200000">
            <a:off x="1448929" y="3358837"/>
            <a:ext cx="1154791" cy="411410"/>
          </a:xfrm>
          <a:prstGeom prst="rightArrow">
            <a:avLst>
              <a:gd name="adj1" fmla="val 50000"/>
              <a:gd name="adj2" fmla="val 519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740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p:txBody>
          <a:bodyPr/>
          <a:lstStyle/>
          <a:p>
            <a:fld id="{973C32F0-AC67-4652-A9E0-16BE7F53E430}" type="slidenum">
              <a:rPr kumimoji="1" lang="ja-JP" altLang="en-US" smtClean="0"/>
              <a:t>2</a:t>
            </a:fld>
            <a:endParaRPr kumimoji="1" lang="ja-JP" altLang="en-US"/>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講師紹介</a:t>
            </a:r>
          </a:p>
        </p:txBody>
      </p:sp>
      <p:sp>
        <p:nvSpPr>
          <p:cNvPr id="12" name="正方形/長方形 11">
            <a:extLst>
              <a:ext uri="{FF2B5EF4-FFF2-40B4-BE49-F238E27FC236}">
                <a16:creationId xmlns:a16="http://schemas.microsoft.com/office/drawing/2014/main" id="{858EAB83-1282-4FF9-9F1F-8B73319A4ECB}"/>
              </a:ext>
            </a:extLst>
          </p:cNvPr>
          <p:cNvSpPr/>
          <p:nvPr/>
        </p:nvSpPr>
        <p:spPr>
          <a:xfrm>
            <a:off x="243000" y="1153708"/>
            <a:ext cx="5697389" cy="1387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0070C0"/>
                </a:solidFill>
                <a:latin typeface="メイリオ" panose="020B0604030504040204" pitchFamily="50" charset="-128"/>
                <a:ea typeface="メイリオ" panose="020B0604030504040204" pitchFamily="50" charset="-128"/>
              </a:rPr>
              <a:t>司法書士</a:t>
            </a:r>
            <a:endParaRPr lang="en-US" altLang="ja-JP" sz="2800" b="1" dirty="0">
              <a:solidFill>
                <a:srgbClr val="0070C0"/>
              </a:solidFill>
              <a:latin typeface="メイリオ" panose="020B0604030504040204" pitchFamily="50" charset="-128"/>
              <a:ea typeface="メイリオ" panose="020B0604030504040204" pitchFamily="50" charset="-128"/>
            </a:endParaRPr>
          </a:p>
          <a:p>
            <a:endParaRPr lang="en-US" altLang="ja-JP" sz="500" b="1" dirty="0">
              <a:solidFill>
                <a:srgbClr val="0070C0"/>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司法 太郎（しほう たろう）</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9082750-71CB-4344-BB96-6FC860A392A4}"/>
              </a:ext>
            </a:extLst>
          </p:cNvPr>
          <p:cNvSpPr/>
          <p:nvPr/>
        </p:nvSpPr>
        <p:spPr>
          <a:xfrm>
            <a:off x="205654" y="3644894"/>
            <a:ext cx="8837678" cy="3076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講師のプロフィールなどご記入ください</a:t>
            </a:r>
            <a:endParaRPr lang="en-US" altLang="ja-JP" sz="2000" b="1" dirty="0">
              <a:solidFill>
                <a:schemeClr val="tx1"/>
              </a:solidFill>
              <a:latin typeface="メイリオ" panose="020B0604030504040204" pitchFamily="50" charset="-128"/>
              <a:ea typeface="メイリオ" panose="020B0604030504040204" pitchFamily="50" charset="-128"/>
            </a:endParaRPr>
          </a:p>
          <a:p>
            <a:endParaRPr lang="en-US" altLang="ja-JP" sz="2000" dirty="0">
              <a:solidFill>
                <a:schemeClr val="tx1"/>
              </a:solidFill>
              <a:latin typeface="メイリオ" panose="020B0604030504040204" pitchFamily="50" charset="-128"/>
              <a:ea typeface="メイリオ" panose="020B0604030504040204" pitchFamily="50" charset="-128"/>
            </a:endParaRPr>
          </a:p>
          <a:p>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例</a:t>
            </a:r>
            <a:r>
              <a:rPr lang="en-US" altLang="ja-JP" sz="2000" dirty="0">
                <a:solidFill>
                  <a:schemeClr val="tx1"/>
                </a:solidFill>
                <a:latin typeface="メイリオ" panose="020B0604030504040204" pitchFamily="50" charset="-128"/>
                <a:ea typeface="メイリオ" panose="020B0604030504040204" pitchFamily="50" charset="-128"/>
              </a:rPr>
              <a:t>】</a:t>
            </a:r>
          </a:p>
          <a:p>
            <a:r>
              <a:rPr lang="ja-JP" altLang="en-US" sz="2000" dirty="0">
                <a:solidFill>
                  <a:schemeClr val="tx1"/>
                </a:solidFill>
                <a:latin typeface="メイリオ" panose="020B0604030504040204" pitchFamily="50" charset="-128"/>
                <a:ea typeface="メイリオ" panose="020B0604030504040204" pitchFamily="50" charset="-128"/>
              </a:rPr>
              <a:t>大学卒業後、司法書士法人○○○○○○入社。</a:t>
            </a:r>
            <a:endParaRPr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家族信託専門のチームにて、日々お客様からの家族信託の相談に対応する。</a:t>
            </a:r>
            <a:endParaRPr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その他保有資格：行政書士、宅地建物取引士、</a:t>
            </a:r>
            <a:endParaRPr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　　　　　　　　不動産コンサルティングマスター</a:t>
            </a:r>
            <a:endParaRPr lang="en-US" altLang="ja-JP" sz="2000" dirty="0">
              <a:solidFill>
                <a:schemeClr val="tx1"/>
              </a:solidFill>
              <a:latin typeface="メイリオ" panose="020B0604030504040204" pitchFamily="50" charset="-128"/>
              <a:ea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rPr>
              <a:t>2</a:t>
            </a:r>
            <a:r>
              <a:rPr lang="ja-JP" altLang="en-US" sz="2000" dirty="0">
                <a:solidFill>
                  <a:schemeClr val="tx1"/>
                </a:solidFill>
                <a:latin typeface="メイリオ" panose="020B0604030504040204" pitchFamily="50" charset="-128"/>
                <a:ea typeface="メイリオ" panose="020B0604030504040204" pitchFamily="50" charset="-128"/>
              </a:rPr>
              <a:t>級ファイナンシャル・プランニング技能士</a:t>
            </a:r>
            <a:endParaRPr lang="en-US" altLang="ja-JP" sz="2000" dirty="0">
              <a:solidFill>
                <a:schemeClr val="tx1"/>
              </a:solidFill>
              <a:latin typeface="メイリオ" panose="020B0604030504040204" pitchFamily="50" charset="-128"/>
              <a:ea typeface="メイリオ" panose="020B0604030504040204" pitchFamily="50" charset="-128"/>
            </a:endParaRPr>
          </a:p>
          <a:p>
            <a:endParaRPr lang="en-US" altLang="ja-JP" sz="2000"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205653" y="3366102"/>
            <a:ext cx="8790429" cy="3088486"/>
            <a:chOff x="205653" y="3366102"/>
            <a:chExt cx="8790429" cy="3088486"/>
          </a:xfrm>
        </p:grpSpPr>
        <p:sp>
          <p:nvSpPr>
            <p:cNvPr id="24" name="角丸四角形 23"/>
            <p:cNvSpPr/>
            <p:nvPr/>
          </p:nvSpPr>
          <p:spPr>
            <a:xfrm>
              <a:off x="205653" y="3669887"/>
              <a:ext cx="8790429" cy="2784701"/>
            </a:xfrm>
            <a:prstGeom prst="roundRect">
              <a:avLst>
                <a:gd name="adj" fmla="val 654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a:off x="369579" y="3366102"/>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grpSp>
        <p:nvGrpSpPr>
          <p:cNvPr id="9" name="グループ化 8"/>
          <p:cNvGrpSpPr/>
          <p:nvPr/>
        </p:nvGrpSpPr>
        <p:grpSpPr>
          <a:xfrm>
            <a:off x="205653" y="590832"/>
            <a:ext cx="4635287" cy="2059884"/>
            <a:chOff x="205653" y="590832"/>
            <a:chExt cx="4635287" cy="2059884"/>
          </a:xfrm>
        </p:grpSpPr>
        <p:sp>
          <p:nvSpPr>
            <p:cNvPr id="23" name="角丸四角形 22"/>
            <p:cNvSpPr/>
            <p:nvPr/>
          </p:nvSpPr>
          <p:spPr>
            <a:xfrm>
              <a:off x="205653" y="862043"/>
              <a:ext cx="4635287" cy="17886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ホームベース 25"/>
            <p:cNvSpPr/>
            <p:nvPr/>
          </p:nvSpPr>
          <p:spPr>
            <a:xfrm>
              <a:off x="369579" y="590832"/>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grpSp>
        <p:nvGrpSpPr>
          <p:cNvPr id="10" name="グループ化 9"/>
          <p:cNvGrpSpPr/>
          <p:nvPr/>
        </p:nvGrpSpPr>
        <p:grpSpPr>
          <a:xfrm>
            <a:off x="4528423" y="892985"/>
            <a:ext cx="4014291" cy="2483465"/>
            <a:chOff x="4528423" y="892985"/>
            <a:chExt cx="4014291" cy="2483465"/>
          </a:xfrm>
        </p:grpSpPr>
        <p:grpSp>
          <p:nvGrpSpPr>
            <p:cNvPr id="6" name="グループ化 5"/>
            <p:cNvGrpSpPr/>
            <p:nvPr/>
          </p:nvGrpSpPr>
          <p:grpSpPr>
            <a:xfrm>
              <a:off x="6112910" y="892985"/>
              <a:ext cx="2429804" cy="2483465"/>
              <a:chOff x="6112910" y="818131"/>
              <a:chExt cx="2429804" cy="2483465"/>
            </a:xfrm>
          </p:grpSpPr>
          <p:sp>
            <p:nvSpPr>
              <p:cNvPr id="4" name="正方形/長方形 3"/>
              <p:cNvSpPr/>
              <p:nvPr/>
            </p:nvSpPr>
            <p:spPr>
              <a:xfrm>
                <a:off x="6112910" y="818131"/>
                <a:ext cx="2429804" cy="2483465"/>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6665745" y="992387"/>
                <a:ext cx="1324134" cy="14562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solidFill>
                </a:endParaRPr>
              </a:p>
            </p:txBody>
          </p:sp>
          <p:sp>
            <p:nvSpPr>
              <p:cNvPr id="3" name="フローチャート: 論理積ゲート 2"/>
              <p:cNvSpPr/>
              <p:nvPr/>
            </p:nvSpPr>
            <p:spPr>
              <a:xfrm rot="16200000">
                <a:off x="6872511" y="1904162"/>
                <a:ext cx="969426" cy="179854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ホームベース 26"/>
            <p:cNvSpPr/>
            <p:nvPr/>
          </p:nvSpPr>
          <p:spPr>
            <a:xfrm>
              <a:off x="4528423" y="2790076"/>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spTree>
    <p:extLst>
      <p:ext uri="{BB962C8B-B14F-4D97-AF65-F5344CB8AC3E}">
        <p14:creationId xmlns:p14="http://schemas.microsoft.com/office/powerpoint/2010/main" val="3644351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ACCDF289-4B11-499B-8B79-5725E1515BC2}"/>
              </a:ext>
            </a:extLst>
          </p:cNvPr>
          <p:cNvSpPr/>
          <p:nvPr/>
        </p:nvSpPr>
        <p:spPr>
          <a:xfrm>
            <a:off x="864066" y="1408888"/>
            <a:ext cx="7550092" cy="3423171"/>
          </a:xfrm>
          <a:prstGeom prst="roundRect">
            <a:avLst/>
          </a:pr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6" name="スライド番号プレースホルダー 4">
            <a:extLst>
              <a:ext uri="{FF2B5EF4-FFF2-40B4-BE49-F238E27FC236}">
                <a16:creationId xmlns:a16="http://schemas.microsoft.com/office/drawing/2014/main" id="{6B9D286D-C7D8-4222-BC44-626A76D9DEC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20</a:t>
            </a:fld>
            <a:endParaRPr kumimoji="1" lang="ja-JP" altLang="en-US"/>
          </a:p>
        </p:txBody>
      </p:sp>
      <p:sp>
        <p:nvSpPr>
          <p:cNvPr id="18" name="正方形/長方形 17">
            <a:extLst>
              <a:ext uri="{FF2B5EF4-FFF2-40B4-BE49-F238E27FC236}">
                <a16:creationId xmlns:a16="http://schemas.microsoft.com/office/drawing/2014/main" id="{CC71AA27-02BC-4F21-B36C-B8802782729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a:lnSpc>
                <a:spcPct val="120000"/>
              </a:lnSpc>
            </a:pPr>
            <a:r>
              <a:rPr lang="ja-JP" altLang="en-US" sz="3600" dirty="0">
                <a:solidFill>
                  <a:schemeClr val="bg1"/>
                </a:solidFill>
                <a:latin typeface="+mj-ea"/>
                <a:ea typeface="+mj-ea"/>
              </a:rPr>
              <a:t>新しい相続・認知症対策の手法</a:t>
            </a:r>
            <a:endParaRPr lang="en-US" altLang="ja-JP" sz="3600" dirty="0">
              <a:solidFill>
                <a:schemeClr val="bg1"/>
              </a:solidFill>
              <a:latin typeface="+mj-ea"/>
              <a:ea typeface="+mj-ea"/>
            </a:endParaRPr>
          </a:p>
        </p:txBody>
      </p:sp>
      <p:sp>
        <p:nvSpPr>
          <p:cNvPr id="12" name="テキスト ボックス 11">
            <a:extLst>
              <a:ext uri="{FF2B5EF4-FFF2-40B4-BE49-F238E27FC236}">
                <a16:creationId xmlns:a16="http://schemas.microsoft.com/office/drawing/2014/main" id="{17A956E1-B4F1-42FD-AE50-CD9F4A22A101}"/>
              </a:ext>
            </a:extLst>
          </p:cNvPr>
          <p:cNvSpPr txBox="1"/>
          <p:nvPr/>
        </p:nvSpPr>
        <p:spPr>
          <a:xfrm>
            <a:off x="1751277" y="2130786"/>
            <a:ext cx="5912141" cy="2123658"/>
          </a:xfrm>
          <a:prstGeom prst="rect">
            <a:avLst/>
          </a:prstGeom>
          <a:noFill/>
        </p:spPr>
        <p:txBody>
          <a:bodyPr wrap="square">
            <a:spAutoFit/>
          </a:bodyPr>
          <a:lstStyle/>
          <a:p>
            <a:pPr marL="0" indent="0" algn="ctr">
              <a:buNone/>
            </a:pPr>
            <a:r>
              <a:rPr lang="ja-JP" altLang="en-US" sz="7200" b="1" dirty="0">
                <a:solidFill>
                  <a:srgbClr val="0070C0"/>
                </a:solidFill>
                <a:latin typeface="+mn-ea"/>
              </a:rPr>
              <a:t>家族信託</a:t>
            </a:r>
            <a:endParaRPr lang="en-US" altLang="ja-JP" sz="7200" b="1" dirty="0">
              <a:solidFill>
                <a:srgbClr val="0070C0"/>
              </a:solidFill>
              <a:latin typeface="+mn-ea"/>
            </a:endParaRPr>
          </a:p>
          <a:p>
            <a:pPr marL="0" indent="0" algn="ctr">
              <a:buNone/>
            </a:pPr>
            <a:r>
              <a:rPr lang="ja-JP" altLang="en-US" sz="6000" b="1" dirty="0">
                <a:solidFill>
                  <a:srgbClr val="0070C0"/>
                </a:solidFill>
                <a:latin typeface="+mn-ea"/>
              </a:rPr>
              <a:t>（民事信託）</a:t>
            </a:r>
            <a:endParaRPr kumimoji="1" lang="ja-JP" altLang="en-US" sz="1400" b="1" dirty="0">
              <a:solidFill>
                <a:srgbClr val="0070C0"/>
              </a:solidFill>
              <a:latin typeface="+mn-ea"/>
            </a:endParaRPr>
          </a:p>
        </p:txBody>
      </p:sp>
      <p:pic>
        <p:nvPicPr>
          <p:cNvPr id="13" name="図 12">
            <a:extLst>
              <a:ext uri="{FF2B5EF4-FFF2-40B4-BE49-F238E27FC236}">
                <a16:creationId xmlns:a16="http://schemas.microsoft.com/office/drawing/2014/main" id="{C9158842-C4B4-451C-98EE-11694D090F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0972" y="4832059"/>
            <a:ext cx="1972750" cy="1972750"/>
          </a:xfrm>
          <a:prstGeom prst="rect">
            <a:avLst/>
          </a:prstGeom>
        </p:spPr>
      </p:pic>
    </p:spTree>
    <p:extLst>
      <p:ext uri="{BB962C8B-B14F-4D97-AF65-F5344CB8AC3E}">
        <p14:creationId xmlns:p14="http://schemas.microsoft.com/office/powerpoint/2010/main" val="371305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第３部</a:t>
            </a: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21</a:t>
            </a:fld>
            <a:endParaRPr kumimoji="1" lang="ja-JP" altLang="en-US"/>
          </a:p>
        </p:txBody>
      </p:sp>
      <p:sp>
        <p:nvSpPr>
          <p:cNvPr id="2" name="正方形/長方形 1">
            <a:extLst>
              <a:ext uri="{FF2B5EF4-FFF2-40B4-BE49-F238E27FC236}">
                <a16:creationId xmlns:a16="http://schemas.microsoft.com/office/drawing/2014/main" id="{AA65CC9E-BABD-485B-B75E-3B793ABB73E5}"/>
              </a:ext>
            </a:extLst>
          </p:cNvPr>
          <p:cNvSpPr/>
          <p:nvPr/>
        </p:nvSpPr>
        <p:spPr>
          <a:xfrm>
            <a:off x="0" y="1786855"/>
            <a:ext cx="9144000" cy="3498209"/>
          </a:xfrm>
          <a:prstGeom prst="rect">
            <a:avLst/>
          </a:prstGeom>
          <a:gradFill>
            <a:gsLst>
              <a:gs pos="0">
                <a:srgbClr val="00B0F0"/>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BD1B0F3-E42E-4AB2-BC6E-45AA3AF52023}"/>
              </a:ext>
            </a:extLst>
          </p:cNvPr>
          <p:cNvSpPr txBox="1"/>
          <p:nvPr/>
        </p:nvSpPr>
        <p:spPr>
          <a:xfrm>
            <a:off x="484821" y="2751129"/>
            <a:ext cx="8818094" cy="1569660"/>
          </a:xfrm>
          <a:prstGeom prst="rect">
            <a:avLst/>
          </a:prstGeom>
          <a:noFill/>
        </p:spPr>
        <p:txBody>
          <a:bodyPr wrap="square" rtlCol="0">
            <a:spAutoFit/>
          </a:bodyPr>
          <a:lstStyle/>
          <a:p>
            <a:r>
              <a:rPr kumimoji="1" lang="ja-JP" altLang="en-US" sz="4400" b="1" dirty="0">
                <a:solidFill>
                  <a:schemeClr val="bg1"/>
                </a:solidFill>
                <a:latin typeface="メイリオ" panose="020B0604030504040204" pitchFamily="50" charset="-128"/>
                <a:ea typeface="メイリオ" panose="020B0604030504040204" pitchFamily="50" charset="-128"/>
              </a:rPr>
              <a:t>新しい相続・認知症対策の手法</a:t>
            </a:r>
            <a:endParaRPr kumimoji="1" lang="en-US" altLang="ja-JP" sz="4400" b="1" dirty="0">
              <a:solidFill>
                <a:schemeClr val="bg1"/>
              </a:solidFill>
              <a:latin typeface="メイリオ" panose="020B0604030504040204" pitchFamily="50" charset="-128"/>
              <a:ea typeface="メイリオ" panose="020B0604030504040204" pitchFamily="50" charset="-128"/>
            </a:endParaRPr>
          </a:p>
          <a:p>
            <a:endParaRPr kumimoji="1" lang="en-US" altLang="ja-JP" sz="1200" b="1" dirty="0">
              <a:solidFill>
                <a:schemeClr val="bg1"/>
              </a:solidFill>
              <a:latin typeface="メイリオ" panose="020B0604030504040204" pitchFamily="50" charset="-128"/>
              <a:ea typeface="メイリオ" panose="020B0604030504040204" pitchFamily="50" charset="-128"/>
            </a:endParaRPr>
          </a:p>
          <a:p>
            <a:r>
              <a:rPr kumimoji="1" lang="ja-JP" altLang="en-US" sz="4000" b="1" dirty="0">
                <a:solidFill>
                  <a:schemeClr val="bg1"/>
                </a:solidFill>
                <a:latin typeface="メイリオ" panose="020B0604030504040204" pitchFamily="50" charset="-128"/>
                <a:ea typeface="メイリオ" panose="020B0604030504040204" pitchFamily="50" charset="-128"/>
              </a:rPr>
              <a:t>  　 ～家族信託の基本と事例</a:t>
            </a:r>
            <a:r>
              <a:rPr kumimoji="1" lang="ja-JP" altLang="en-US" sz="3600" b="1" dirty="0">
                <a:solidFill>
                  <a:schemeClr val="bg1"/>
                </a:solidFill>
                <a:latin typeface="メイリオ" panose="020B0604030504040204" pitchFamily="50" charset="-128"/>
                <a:ea typeface="メイリオ" panose="020B0604030504040204" pitchFamily="50" charset="-128"/>
              </a:rPr>
              <a:t>～</a:t>
            </a:r>
            <a:endParaRPr kumimoji="1" lang="en-US" altLang="ja-JP" sz="4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451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6B9D286D-C7D8-4222-BC44-626A76D9DEC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22</a:t>
            </a:fld>
            <a:endParaRPr kumimoji="1" lang="ja-JP" altLang="en-US"/>
          </a:p>
        </p:txBody>
      </p:sp>
      <p:sp>
        <p:nvSpPr>
          <p:cNvPr id="18" name="正方形/長方形 17">
            <a:extLst>
              <a:ext uri="{FF2B5EF4-FFF2-40B4-BE49-F238E27FC236}">
                <a16:creationId xmlns:a16="http://schemas.microsoft.com/office/drawing/2014/main" id="{CC71AA27-02BC-4F21-B36C-B8802782729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家族信託とは？</a:t>
            </a:r>
          </a:p>
        </p:txBody>
      </p:sp>
      <p:sp>
        <p:nvSpPr>
          <p:cNvPr id="12" name="テキスト ボックス 11">
            <a:extLst>
              <a:ext uri="{FF2B5EF4-FFF2-40B4-BE49-F238E27FC236}">
                <a16:creationId xmlns:a16="http://schemas.microsoft.com/office/drawing/2014/main" id="{35A2CFC3-FEBB-405D-B415-3222F4FB7AAF}"/>
              </a:ext>
            </a:extLst>
          </p:cNvPr>
          <p:cNvSpPr txBox="1"/>
          <p:nvPr/>
        </p:nvSpPr>
        <p:spPr>
          <a:xfrm>
            <a:off x="868866" y="1749764"/>
            <a:ext cx="7536904" cy="1754326"/>
          </a:xfrm>
          <a:prstGeom prst="rect">
            <a:avLst/>
          </a:prstGeom>
          <a:noFill/>
        </p:spPr>
        <p:txBody>
          <a:bodyPr wrap="square">
            <a:spAutoFit/>
          </a:bodyPr>
          <a:lstStyle/>
          <a:p>
            <a:pPr marL="0" indent="0">
              <a:buNone/>
            </a:pPr>
            <a:r>
              <a:rPr kumimoji="1" lang="ja-JP" altLang="en-US" sz="3600" dirty="0">
                <a:latin typeface="+mj-ea"/>
                <a:ea typeface="+mj-ea"/>
              </a:rPr>
              <a:t>「信託契約」という契約を締結し、</a:t>
            </a:r>
            <a:endParaRPr kumimoji="1" lang="en-US" altLang="ja-JP" sz="3600" dirty="0">
              <a:latin typeface="+mj-ea"/>
              <a:ea typeface="+mj-ea"/>
            </a:endParaRPr>
          </a:p>
          <a:p>
            <a:pPr marL="0" indent="0">
              <a:buNone/>
            </a:pPr>
            <a:r>
              <a:rPr kumimoji="1" lang="ja-JP" altLang="en-US" sz="3600" b="1" dirty="0">
                <a:solidFill>
                  <a:srgbClr val="FF0000"/>
                </a:solidFill>
                <a:latin typeface="+mj-ea"/>
                <a:ea typeface="+mj-ea"/>
              </a:rPr>
              <a:t>ご</a:t>
            </a:r>
            <a:r>
              <a:rPr kumimoji="1" lang="ja-JP" altLang="en-US" sz="3600" b="1" dirty="0">
                <a:solidFill>
                  <a:srgbClr val="0070C0"/>
                </a:solidFill>
                <a:latin typeface="+mj-ea"/>
                <a:ea typeface="+mj-ea"/>
              </a:rPr>
              <a:t>家族</a:t>
            </a:r>
            <a:r>
              <a:rPr kumimoji="1" lang="ja-JP" altLang="en-US" sz="3600" b="1" dirty="0">
                <a:solidFill>
                  <a:srgbClr val="FF0000"/>
                </a:solidFill>
                <a:latin typeface="+mj-ea"/>
                <a:ea typeface="+mj-ea"/>
              </a:rPr>
              <a:t>に財産管理を「</a:t>
            </a:r>
            <a:r>
              <a:rPr kumimoji="1" lang="ja-JP" altLang="en-US" sz="3600" b="1" dirty="0">
                <a:solidFill>
                  <a:srgbClr val="0070C0"/>
                </a:solidFill>
                <a:latin typeface="+mj-ea"/>
                <a:ea typeface="+mj-ea"/>
              </a:rPr>
              <a:t>信</a:t>
            </a:r>
            <a:r>
              <a:rPr kumimoji="1" lang="ja-JP" altLang="en-US" sz="3600" b="1" dirty="0">
                <a:solidFill>
                  <a:srgbClr val="FF0000"/>
                </a:solidFill>
                <a:latin typeface="+mj-ea"/>
                <a:ea typeface="+mj-ea"/>
              </a:rPr>
              <a:t>じて</a:t>
            </a:r>
            <a:r>
              <a:rPr kumimoji="1" lang="ja-JP" altLang="en-US" sz="3600" b="1" dirty="0">
                <a:solidFill>
                  <a:srgbClr val="0070C0"/>
                </a:solidFill>
                <a:latin typeface="+mj-ea"/>
                <a:ea typeface="+mj-ea"/>
              </a:rPr>
              <a:t>託</a:t>
            </a:r>
            <a:r>
              <a:rPr kumimoji="1" lang="ja-JP" altLang="en-US" sz="3600" b="1" dirty="0">
                <a:solidFill>
                  <a:srgbClr val="FF0000"/>
                </a:solidFill>
                <a:latin typeface="+mj-ea"/>
                <a:ea typeface="+mj-ea"/>
              </a:rPr>
              <a:t>す」</a:t>
            </a:r>
            <a:endParaRPr kumimoji="1" lang="en-US" altLang="ja-JP" sz="3600" b="1" dirty="0">
              <a:solidFill>
                <a:srgbClr val="FF0000"/>
              </a:solidFill>
              <a:latin typeface="+mj-ea"/>
              <a:ea typeface="+mj-ea"/>
            </a:endParaRPr>
          </a:p>
          <a:p>
            <a:pPr marL="0" indent="0">
              <a:buNone/>
            </a:pPr>
            <a:r>
              <a:rPr kumimoji="1" lang="ja-JP" altLang="en-US" sz="3600" dirty="0">
                <a:latin typeface="+mj-ea"/>
                <a:ea typeface="+mj-ea"/>
              </a:rPr>
              <a:t>新しい財産管理の制度です！</a:t>
            </a:r>
            <a:endParaRPr lang="en-US" altLang="ja-JP" sz="3200" dirty="0">
              <a:latin typeface="+mj-ea"/>
              <a:ea typeface="+mj-ea"/>
            </a:endParaRPr>
          </a:p>
        </p:txBody>
      </p:sp>
      <p:sp>
        <p:nvSpPr>
          <p:cNvPr id="19" name="フローチャート: 代替処理 18">
            <a:extLst>
              <a:ext uri="{FF2B5EF4-FFF2-40B4-BE49-F238E27FC236}">
                <a16:creationId xmlns:a16="http://schemas.microsoft.com/office/drawing/2014/main" id="{5CEE1B1F-C773-4B03-A76C-C22DE55D3A4A}"/>
              </a:ext>
            </a:extLst>
          </p:cNvPr>
          <p:cNvSpPr/>
          <p:nvPr/>
        </p:nvSpPr>
        <p:spPr>
          <a:xfrm>
            <a:off x="513495" y="1311027"/>
            <a:ext cx="8117010" cy="2631800"/>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0C28D1B7-EEBF-4EAC-8AF1-2C1DC426B0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1632" y="4112238"/>
            <a:ext cx="1379299" cy="2032370"/>
          </a:xfrm>
          <a:prstGeom prst="rect">
            <a:avLst/>
          </a:prstGeom>
        </p:spPr>
      </p:pic>
      <p:sp>
        <p:nvSpPr>
          <p:cNvPr id="24" name="テキスト ボックス 23">
            <a:extLst>
              <a:ext uri="{FF2B5EF4-FFF2-40B4-BE49-F238E27FC236}">
                <a16:creationId xmlns:a16="http://schemas.microsoft.com/office/drawing/2014/main" id="{9D1E2E79-6342-49CA-A8C2-55204F602178}"/>
              </a:ext>
            </a:extLst>
          </p:cNvPr>
          <p:cNvSpPr txBox="1"/>
          <p:nvPr/>
        </p:nvSpPr>
        <p:spPr>
          <a:xfrm>
            <a:off x="125582" y="4824873"/>
            <a:ext cx="6834300" cy="461665"/>
          </a:xfrm>
          <a:prstGeom prst="rect">
            <a:avLst/>
          </a:prstGeom>
          <a:noFill/>
        </p:spPr>
        <p:txBody>
          <a:bodyPr wrap="square">
            <a:spAutoFit/>
          </a:bodyPr>
          <a:lstStyle/>
          <a:p>
            <a:r>
              <a:rPr lang="en-US" altLang="ja-JP" sz="2400" dirty="0">
                <a:latin typeface="Meiryo" panose="020B0604030504040204" pitchFamily="34" charset="-128"/>
                <a:ea typeface="Meiryo" panose="020B0604030504040204" pitchFamily="34" charset="-128"/>
              </a:rPr>
              <a:t>cf.</a:t>
            </a:r>
            <a:r>
              <a:rPr lang="ja-JP" altLang="en-US" sz="2400" dirty="0">
                <a:latin typeface="Meiryo" panose="020B0604030504040204" pitchFamily="34" charset="-128"/>
                <a:ea typeface="Meiryo" panose="020B0604030504040204" pitchFamily="34" charset="-128"/>
              </a:rPr>
              <a:t>投資信託等の金融商品のことではありません。</a:t>
            </a:r>
            <a:endParaRPr lang="en-US" altLang="ja-JP" sz="2400" dirty="0">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098395E6-BA42-4715-A1EB-A3EE861CE22D}"/>
              </a:ext>
            </a:extLst>
          </p:cNvPr>
          <p:cNvSpPr txBox="1"/>
          <p:nvPr/>
        </p:nvSpPr>
        <p:spPr>
          <a:xfrm>
            <a:off x="0" y="5286538"/>
            <a:ext cx="7341632" cy="461665"/>
          </a:xfrm>
          <a:prstGeom prst="rect">
            <a:avLst/>
          </a:prstGeom>
          <a:noFill/>
        </p:spPr>
        <p:txBody>
          <a:bodyPr wrap="square">
            <a:spAutoFit/>
          </a:bodyPr>
          <a:lstStyle/>
          <a:p>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   銀行が取り扱う「遺言信託」とも別の制度です。</a:t>
            </a:r>
            <a:endParaRPr lang="en-US" altLang="ja-JP" sz="24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6214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6B9D286D-C7D8-4222-BC44-626A76D9DECC}"/>
              </a:ext>
            </a:extLst>
          </p:cNvPr>
          <p:cNvSpPr>
            <a:spLocks noGrp="1"/>
          </p:cNvSpPr>
          <p:nvPr>
            <p:ph type="sldNum" sz="quarter" idx="12"/>
          </p:nvPr>
        </p:nvSpPr>
        <p:spPr>
          <a:xfrm>
            <a:off x="7001517" y="6370882"/>
            <a:ext cx="2057400" cy="365125"/>
          </a:xfrm>
        </p:spPr>
        <p:txBody>
          <a:bodyPr/>
          <a:lstStyle/>
          <a:p>
            <a:fld id="{973C32F0-AC67-4652-A9E0-16BE7F53E430}" type="slidenum">
              <a:rPr kumimoji="1" lang="ja-JP" altLang="en-US" smtClean="0"/>
              <a:t>23</a:t>
            </a:fld>
            <a:endParaRPr kumimoji="1" lang="ja-JP" altLang="en-US" dirty="0"/>
          </a:p>
        </p:txBody>
      </p:sp>
      <p:sp>
        <p:nvSpPr>
          <p:cNvPr id="18" name="正方形/長方形 17">
            <a:extLst>
              <a:ext uri="{FF2B5EF4-FFF2-40B4-BE49-F238E27FC236}">
                <a16:creationId xmlns:a16="http://schemas.microsoft.com/office/drawing/2014/main" id="{CC71AA27-02BC-4F21-B36C-B8802782729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家族信託とは？</a:t>
            </a:r>
            <a:endParaRPr kumimoji="1"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8BE6208B-DB80-448A-A710-69AB30A439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7" t="2667" r="2344" b="3472"/>
          <a:stretch/>
        </p:blipFill>
        <p:spPr>
          <a:xfrm>
            <a:off x="618523" y="916184"/>
            <a:ext cx="7906953" cy="5602726"/>
          </a:xfrm>
          <a:prstGeom prst="rect">
            <a:avLst/>
          </a:prstGeom>
        </p:spPr>
      </p:pic>
      <p:sp>
        <p:nvSpPr>
          <p:cNvPr id="12" name="テキスト ボックス 11">
            <a:extLst>
              <a:ext uri="{FF2B5EF4-FFF2-40B4-BE49-F238E27FC236}">
                <a16:creationId xmlns:a16="http://schemas.microsoft.com/office/drawing/2014/main" id="{A975A8E2-7AF7-4DA2-9A46-A7B4686DF088}"/>
              </a:ext>
            </a:extLst>
          </p:cNvPr>
          <p:cNvSpPr txBox="1"/>
          <p:nvPr/>
        </p:nvSpPr>
        <p:spPr>
          <a:xfrm>
            <a:off x="4727016" y="3835356"/>
            <a:ext cx="3704444" cy="2954655"/>
          </a:xfrm>
          <a:prstGeom prst="rect">
            <a:avLst/>
          </a:prstGeom>
          <a:solidFill>
            <a:schemeClr val="bg1"/>
          </a:solidFill>
        </p:spPr>
        <p:txBody>
          <a:bodyPr wrap="square" rtlCol="0">
            <a:spAutoFit/>
          </a:bodyPr>
          <a:lstStyle/>
          <a:p>
            <a:endParaRPr lang="en-US" altLang="ja-JP" dirty="0"/>
          </a:p>
          <a:p>
            <a:endParaRPr lang="en-US" altLang="ja-JP" dirty="0"/>
          </a:p>
          <a:p>
            <a:r>
              <a:rPr lang="ja-JP" altLang="en-US" sz="2400" dirty="0">
                <a:solidFill>
                  <a:srgbClr val="FF0000"/>
                </a:solidFill>
                <a:latin typeface="+mn-ea"/>
              </a:rPr>
              <a:t>ＮＨＫや民放各社、雑誌等のメディアでも、</a:t>
            </a:r>
            <a:endParaRPr lang="en-US" altLang="ja-JP" sz="2400" dirty="0">
              <a:solidFill>
                <a:srgbClr val="FF0000"/>
              </a:solidFill>
              <a:latin typeface="+mn-ea"/>
            </a:endParaRPr>
          </a:p>
          <a:p>
            <a:r>
              <a:rPr lang="ja-JP" altLang="en-US" sz="2400" dirty="0">
                <a:solidFill>
                  <a:srgbClr val="FF0000"/>
                </a:solidFill>
                <a:latin typeface="+mn-ea"/>
              </a:rPr>
              <a:t>家族信託の特集が組まれ注目されています！</a:t>
            </a:r>
            <a:endParaRPr lang="en-US" altLang="ja-JP" sz="2400" dirty="0">
              <a:solidFill>
                <a:srgbClr val="FF0000"/>
              </a:solidFill>
              <a:latin typeface="+mn-ea"/>
            </a:endParaRPr>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951442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1493385" y="1698826"/>
            <a:ext cx="642376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4">
            <a:extLst>
              <a:ext uri="{FF2B5EF4-FFF2-40B4-BE49-F238E27FC236}">
                <a16:creationId xmlns:a16="http://schemas.microsoft.com/office/drawing/2014/main" id="{6B9D286D-C7D8-4222-BC44-626A76D9DEC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24</a:t>
            </a:fld>
            <a:endParaRPr kumimoji="1" lang="ja-JP" altLang="en-US"/>
          </a:p>
        </p:txBody>
      </p:sp>
      <p:sp>
        <p:nvSpPr>
          <p:cNvPr id="18" name="正方形/長方形 17">
            <a:extLst>
              <a:ext uri="{FF2B5EF4-FFF2-40B4-BE49-F238E27FC236}">
                <a16:creationId xmlns:a16="http://schemas.microsoft.com/office/drawing/2014/main" id="{CC71AA27-02BC-4F21-B36C-B8802782729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家族信託とは？</a:t>
            </a:r>
          </a:p>
        </p:txBody>
      </p:sp>
      <p:sp>
        <p:nvSpPr>
          <p:cNvPr id="8" name="正方形/長方形 7">
            <a:extLst>
              <a:ext uri="{FF2B5EF4-FFF2-40B4-BE49-F238E27FC236}">
                <a16:creationId xmlns:a16="http://schemas.microsoft.com/office/drawing/2014/main" id="{4648C88D-CD0E-4467-928C-840DB1551D2E}"/>
              </a:ext>
            </a:extLst>
          </p:cNvPr>
          <p:cNvSpPr/>
          <p:nvPr/>
        </p:nvSpPr>
        <p:spPr>
          <a:xfrm>
            <a:off x="325906" y="2250227"/>
            <a:ext cx="8740625" cy="3519819"/>
          </a:xfrm>
          <a:prstGeom prst="rect">
            <a:avLst/>
          </a:prstGeom>
        </p:spPr>
        <p:txBody>
          <a:bodyPr wrap="square" lIns="72018" tIns="36009" rIns="72018" bIns="36009">
            <a:spAutoFit/>
          </a:bodyPr>
          <a:lstStyle/>
          <a:p>
            <a:r>
              <a:rPr lang="en-US" altLang="ja-JP" sz="3200" dirty="0">
                <a:latin typeface="+mj-ea"/>
                <a:ea typeface="+mj-ea"/>
              </a:rPr>
              <a:t>A.</a:t>
            </a:r>
          </a:p>
          <a:p>
            <a:r>
              <a:rPr lang="ja-JP" altLang="en-US" sz="3200" dirty="0">
                <a:latin typeface="+mj-ea"/>
                <a:ea typeface="+mj-ea"/>
              </a:rPr>
              <a:t>①</a:t>
            </a:r>
            <a:r>
              <a:rPr lang="ja-JP" altLang="en-US" sz="3200" dirty="0">
                <a:solidFill>
                  <a:srgbClr val="FF0000"/>
                </a:solidFill>
                <a:latin typeface="+mj-ea"/>
                <a:ea typeface="+mj-ea"/>
              </a:rPr>
              <a:t> 活用の幅が非常に広く</a:t>
            </a:r>
            <a:r>
              <a:rPr lang="ja-JP" altLang="en-US" sz="3200" dirty="0">
                <a:latin typeface="+mj-ea"/>
                <a:ea typeface="+mj-ea"/>
              </a:rPr>
              <a:t>、現代社会における</a:t>
            </a:r>
            <a:endParaRPr lang="en-US" altLang="ja-JP" sz="3200" dirty="0">
              <a:latin typeface="+mj-ea"/>
              <a:ea typeface="+mj-ea"/>
            </a:endParaRPr>
          </a:p>
          <a:p>
            <a:r>
              <a:rPr lang="ja-JP" altLang="en-US" sz="3200" dirty="0">
                <a:solidFill>
                  <a:srgbClr val="FF0000"/>
                </a:solidFill>
                <a:latin typeface="+mj-ea"/>
                <a:ea typeface="+mj-ea"/>
              </a:rPr>
              <a:t>　  多様なニーズに対応できる</a:t>
            </a:r>
            <a:r>
              <a:rPr lang="ja-JP" altLang="en-US" sz="3200" dirty="0">
                <a:latin typeface="+mj-ea"/>
                <a:ea typeface="+mj-ea"/>
              </a:rPr>
              <a:t>ため</a:t>
            </a:r>
            <a:endParaRPr lang="en-US" altLang="ja-JP" sz="3200" dirty="0">
              <a:latin typeface="+mj-ea"/>
              <a:ea typeface="+mj-ea"/>
            </a:endParaRPr>
          </a:p>
          <a:p>
            <a:r>
              <a:rPr lang="ja-JP" altLang="en-US" sz="3200" dirty="0">
                <a:latin typeface="+mj-ea"/>
                <a:ea typeface="+mj-ea"/>
              </a:rPr>
              <a:t>　　→</a:t>
            </a:r>
            <a:r>
              <a:rPr lang="ja-JP" altLang="en-US" sz="3200" dirty="0">
                <a:solidFill>
                  <a:srgbClr val="FF0000"/>
                </a:solidFill>
                <a:latin typeface="+mj-ea"/>
                <a:ea typeface="+mj-ea"/>
              </a:rPr>
              <a:t>柔軟性</a:t>
            </a:r>
            <a:r>
              <a:rPr lang="ja-JP" altLang="en-US" sz="3200" dirty="0">
                <a:latin typeface="+mj-ea"/>
                <a:ea typeface="+mj-ea"/>
              </a:rPr>
              <a:t>に優れる！</a:t>
            </a:r>
            <a:endParaRPr lang="en-US" altLang="ja-JP" sz="3200" dirty="0">
              <a:latin typeface="+mj-ea"/>
              <a:ea typeface="+mj-ea"/>
            </a:endParaRPr>
          </a:p>
          <a:p>
            <a:endParaRPr lang="en-US" altLang="ja-JP" sz="3200" dirty="0">
              <a:latin typeface="+mj-ea"/>
              <a:ea typeface="+mj-ea"/>
            </a:endParaRPr>
          </a:p>
          <a:p>
            <a:r>
              <a:rPr lang="ja-JP" altLang="en-US" sz="3200" dirty="0">
                <a:latin typeface="+mj-ea"/>
                <a:ea typeface="+mj-ea"/>
              </a:rPr>
              <a:t>②</a:t>
            </a:r>
            <a:r>
              <a:rPr lang="ja-JP" altLang="en-US" sz="3200" dirty="0">
                <a:solidFill>
                  <a:srgbClr val="FF0000"/>
                </a:solidFill>
                <a:latin typeface="+mj-ea"/>
                <a:ea typeface="+mj-ea"/>
              </a:rPr>
              <a:t> 今からできる認知症対策</a:t>
            </a:r>
            <a:r>
              <a:rPr lang="ja-JP" altLang="en-US" sz="3200" dirty="0">
                <a:latin typeface="+mj-ea"/>
                <a:ea typeface="+mj-ea"/>
              </a:rPr>
              <a:t>として有効である　</a:t>
            </a:r>
            <a:endParaRPr lang="en-US" altLang="ja-JP" sz="3200" dirty="0">
              <a:latin typeface="+mj-ea"/>
              <a:ea typeface="+mj-ea"/>
            </a:endParaRPr>
          </a:p>
          <a:p>
            <a:r>
              <a:rPr lang="ja-JP" altLang="en-US" sz="3200" dirty="0">
                <a:latin typeface="+mj-ea"/>
                <a:ea typeface="+mj-ea"/>
              </a:rPr>
              <a:t>　 ため</a:t>
            </a:r>
            <a:endParaRPr lang="en-US" altLang="ja-JP" sz="3200" dirty="0">
              <a:latin typeface="+mj-ea"/>
              <a:ea typeface="+mj-ea"/>
            </a:endParaRPr>
          </a:p>
        </p:txBody>
      </p:sp>
      <p:sp>
        <p:nvSpPr>
          <p:cNvPr id="9" name="テキスト ボックス 8">
            <a:extLst>
              <a:ext uri="{FF2B5EF4-FFF2-40B4-BE49-F238E27FC236}">
                <a16:creationId xmlns:a16="http://schemas.microsoft.com/office/drawing/2014/main" id="{DE43FE24-AD54-464D-9CC5-8DFB32305EA6}"/>
              </a:ext>
            </a:extLst>
          </p:cNvPr>
          <p:cNvSpPr txBox="1"/>
          <p:nvPr/>
        </p:nvSpPr>
        <p:spPr>
          <a:xfrm>
            <a:off x="2387619" y="1060580"/>
            <a:ext cx="5529532" cy="584775"/>
          </a:xfrm>
          <a:prstGeom prst="rect">
            <a:avLst/>
          </a:prstGeom>
          <a:noFill/>
        </p:spPr>
        <p:txBody>
          <a:bodyPr wrap="square">
            <a:spAutoFit/>
          </a:bodyPr>
          <a:lstStyle/>
          <a:p>
            <a:r>
              <a:rPr lang="ja-JP" altLang="en-US" sz="3200" b="1" dirty="0">
                <a:latin typeface="+mj-ea"/>
                <a:ea typeface="+mj-ea"/>
              </a:rPr>
              <a:t>Ｑ：どうして注目なの？　</a:t>
            </a:r>
          </a:p>
        </p:txBody>
      </p:sp>
      <p:sp>
        <p:nvSpPr>
          <p:cNvPr id="10" name="フローチャート: 代替処理 9">
            <a:extLst>
              <a:ext uri="{FF2B5EF4-FFF2-40B4-BE49-F238E27FC236}">
                <a16:creationId xmlns:a16="http://schemas.microsoft.com/office/drawing/2014/main" id="{F57AD5A4-7965-4A96-89E1-80C124349D09}"/>
              </a:ext>
            </a:extLst>
          </p:cNvPr>
          <p:cNvSpPr/>
          <p:nvPr/>
        </p:nvSpPr>
        <p:spPr>
          <a:xfrm>
            <a:off x="120685" y="2060446"/>
            <a:ext cx="8902629" cy="3878960"/>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Tree>
    <p:extLst>
      <p:ext uri="{BB962C8B-B14F-4D97-AF65-F5344CB8AC3E}">
        <p14:creationId xmlns:p14="http://schemas.microsoft.com/office/powerpoint/2010/main" val="23685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a:gradFill>
            <a:gsLst>
              <a:gs pos="100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l"/>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家族信託の普及</a:t>
            </a: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8591329" y="6445791"/>
            <a:ext cx="453530" cy="365125"/>
          </a:xfrm>
        </p:spPr>
        <p:txBody>
          <a:bodyPr/>
          <a:lstStyle/>
          <a:p>
            <a:fld id="{973C32F0-AC67-4652-A9E0-16BE7F53E430}" type="slidenum">
              <a:rPr kumimoji="1" lang="ja-JP" altLang="en-US" smtClean="0"/>
              <a:t>25</a:t>
            </a:fld>
            <a:endParaRPr kumimoji="1" lang="ja-JP" altLang="en-US"/>
          </a:p>
        </p:txBody>
      </p:sp>
      <p:sp>
        <p:nvSpPr>
          <p:cNvPr id="12" name="テキスト ボックス 35">
            <a:extLst>
              <a:ext uri="{FF2B5EF4-FFF2-40B4-BE49-F238E27FC236}">
                <a16:creationId xmlns:a16="http://schemas.microsoft.com/office/drawing/2014/main" id="{2BD71816-5994-49FD-8248-DB76CF1C697D}"/>
              </a:ext>
            </a:extLst>
          </p:cNvPr>
          <p:cNvSpPr txBox="1"/>
          <p:nvPr/>
        </p:nvSpPr>
        <p:spPr>
          <a:xfrm>
            <a:off x="3641858" y="6334780"/>
            <a:ext cx="5211683" cy="523220"/>
          </a:xfrm>
          <a:prstGeom prst="rect">
            <a:avLst/>
          </a:prstGeom>
          <a:noFill/>
        </p:spPr>
        <p:txBody>
          <a:bodyPr wrap="none" rtlCol="0">
            <a:spAutoFit/>
          </a:bodyPr>
          <a:lst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a:lstStyle>
          <a:p>
            <a:pPr defTabSz="1008309"/>
            <a:r>
              <a:rPr lang="ja-JP" altLang="en-US" sz="1400" dirty="0">
                <a:latin typeface="メイリオ" panose="020B0604030504040204" pitchFamily="50" charset="-128"/>
                <a:ea typeface="メイリオ" panose="020B0604030504040204" pitchFamily="50" charset="-128"/>
              </a:rPr>
              <a:t>出典：日本経済新聞　日経電子版</a:t>
            </a:r>
            <a:r>
              <a:rPr lang="en-US" altLang="ja-JP" sz="1400" dirty="0">
                <a:latin typeface="メイリオ" panose="020B0604030504040204" pitchFamily="50" charset="-128"/>
                <a:ea typeface="メイリオ" panose="020B0604030504040204" pitchFamily="50" charset="-128"/>
              </a:rPr>
              <a:t>2019</a:t>
            </a:r>
            <a:r>
              <a:rPr lang="ja-JP" altLang="en-US" sz="1400" dirty="0">
                <a:latin typeface="メイリオ" panose="020B0604030504040204" pitchFamily="50" charset="-128"/>
                <a:ea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日</a:t>
            </a:r>
            <a:r>
              <a:rPr lang="en-US" altLang="ja-JP" sz="1400" dirty="0">
                <a:latin typeface="メイリオ" panose="020B0604030504040204" pitchFamily="50" charset="-128"/>
                <a:ea typeface="メイリオ" panose="020B0604030504040204" pitchFamily="50" charset="-128"/>
              </a:rPr>
              <a:t>13</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11</a:t>
            </a:r>
          </a:p>
          <a:p>
            <a:pPr defTabSz="1008309"/>
            <a:r>
              <a:rPr lang="ja-JP" altLang="en-US" sz="1400" i="0" dirty="0">
                <a:effectLst/>
                <a:latin typeface="メイリオ" panose="020B0604030504040204" pitchFamily="50" charset="-128"/>
                <a:ea typeface="メイリオ" panose="020B0604030504040204" pitchFamily="50" charset="-128"/>
              </a:rPr>
              <a:t>　　　高齢者財産管理を家族に「民事信託」</a:t>
            </a:r>
            <a:r>
              <a:rPr lang="en-US" altLang="ja-JP" sz="1400" i="0" dirty="0">
                <a:effectLst/>
                <a:latin typeface="メイリオ" panose="020B0604030504040204" pitchFamily="50" charset="-128"/>
                <a:ea typeface="メイリオ" panose="020B0604030504040204" pitchFamily="50" charset="-128"/>
              </a:rPr>
              <a:t>2223</a:t>
            </a:r>
            <a:r>
              <a:rPr lang="ja-JP" altLang="en-US" sz="1400" i="0" dirty="0">
                <a:effectLst/>
                <a:latin typeface="メイリオ" panose="020B0604030504040204" pitchFamily="50" charset="-128"/>
                <a:ea typeface="メイリオ" panose="020B0604030504040204" pitchFamily="50" charset="-128"/>
              </a:rPr>
              <a:t>件　</a:t>
            </a:r>
            <a:r>
              <a:rPr lang="en-US" altLang="ja-JP" sz="1400" i="0" dirty="0">
                <a:effectLst/>
                <a:latin typeface="メイリオ" panose="020B0604030504040204" pitchFamily="50" charset="-128"/>
                <a:ea typeface="メイリオ" panose="020B0604030504040204" pitchFamily="50" charset="-128"/>
              </a:rPr>
              <a:t>2018</a:t>
            </a:r>
            <a:r>
              <a:rPr lang="ja-JP" altLang="en-US" sz="1400" i="0" dirty="0">
                <a:effectLst/>
                <a:latin typeface="メイリオ" panose="020B0604030504040204" pitchFamily="50" charset="-128"/>
                <a:ea typeface="メイリオ" panose="020B0604030504040204" pitchFamily="50" charset="-128"/>
              </a:rPr>
              <a:t>年</a:t>
            </a:r>
          </a:p>
        </p:txBody>
      </p:sp>
      <p:sp>
        <p:nvSpPr>
          <p:cNvPr id="13" name="正方形/長方形 12">
            <a:extLst>
              <a:ext uri="{FF2B5EF4-FFF2-40B4-BE49-F238E27FC236}">
                <a16:creationId xmlns:a16="http://schemas.microsoft.com/office/drawing/2014/main" id="{193DE384-EDE4-4A3A-A0F6-B127925CB9F8}"/>
              </a:ext>
            </a:extLst>
          </p:cNvPr>
          <p:cNvSpPr/>
          <p:nvPr/>
        </p:nvSpPr>
        <p:spPr>
          <a:xfrm>
            <a:off x="1983210" y="1148780"/>
            <a:ext cx="5738595" cy="99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nSpc>
                <a:spcPct val="110000"/>
              </a:lnSpc>
            </a:pPr>
            <a:r>
              <a:rPr lang="ja-JP" altLang="en-US" sz="2800" b="1" dirty="0">
                <a:solidFill>
                  <a:schemeClr val="tx1"/>
                </a:solidFill>
                <a:latin typeface="メイリオ" panose="020B0604030504040204" pitchFamily="50" charset="-128"/>
                <a:ea typeface="メイリオ" panose="020B0604030504040204" pitchFamily="50" charset="-128"/>
              </a:rPr>
              <a:t>家族信託の公正証書作成件数</a:t>
            </a:r>
            <a:endParaRPr lang="en-US" altLang="ja-JP" sz="2800" b="1"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2800" b="1" dirty="0">
                <a:solidFill>
                  <a:schemeClr val="tx1"/>
                </a:solidFill>
                <a:latin typeface="メイリオ" panose="020B0604030504040204" pitchFamily="50" charset="-128"/>
                <a:ea typeface="メイリオ" panose="020B0604030504040204" pitchFamily="50" charset="-128"/>
              </a:rPr>
              <a:t>　　 </a:t>
            </a:r>
            <a:r>
              <a:rPr lang="en-US" altLang="ja-JP" sz="2800" b="1" dirty="0">
                <a:solidFill>
                  <a:schemeClr val="tx1"/>
                </a:solidFill>
                <a:latin typeface="メイリオ" panose="020B0604030504040204" pitchFamily="50" charset="-128"/>
                <a:ea typeface="メイリオ" panose="020B0604030504040204" pitchFamily="50" charset="-128"/>
              </a:rPr>
              <a:t>2018</a:t>
            </a:r>
            <a:r>
              <a:rPr lang="ja-JP" altLang="en-US" sz="2800" b="1" dirty="0">
                <a:solidFill>
                  <a:schemeClr val="tx1"/>
                </a:solidFill>
                <a:latin typeface="メイリオ" panose="020B0604030504040204" pitchFamily="50" charset="-128"/>
                <a:ea typeface="メイリオ" panose="020B0604030504040204" pitchFamily="50" charset="-128"/>
              </a:rPr>
              <a:t>年：</a:t>
            </a:r>
            <a:r>
              <a:rPr lang="en-US" altLang="ja-JP" sz="2800" b="1" dirty="0">
                <a:solidFill>
                  <a:srgbClr val="FF0000"/>
                </a:solidFill>
                <a:latin typeface="メイリオ" panose="020B0604030504040204" pitchFamily="50" charset="-128"/>
                <a:ea typeface="メイリオ" panose="020B0604030504040204" pitchFamily="50" charset="-128"/>
              </a:rPr>
              <a:t>2223</a:t>
            </a:r>
            <a:r>
              <a:rPr lang="ja-JP" altLang="en-US" sz="2800" b="1" dirty="0">
                <a:solidFill>
                  <a:srgbClr val="FF0000"/>
                </a:solidFill>
                <a:latin typeface="メイリオ" panose="020B0604030504040204" pitchFamily="50" charset="-128"/>
                <a:ea typeface="メイリオ" panose="020B0604030504040204" pitchFamily="50" charset="-128"/>
              </a:rPr>
              <a:t>件</a:t>
            </a:r>
            <a:endParaRPr lang="en-US" altLang="ja-JP" sz="2800" b="1" dirty="0">
              <a:solidFill>
                <a:srgbClr val="FF0000"/>
              </a:solidFill>
              <a:latin typeface="メイリオ" panose="020B0604030504040204" pitchFamily="50" charset="-128"/>
              <a:ea typeface="メイリオ" panose="020B0604030504040204" pitchFamily="50" charset="-128"/>
            </a:endParaRPr>
          </a:p>
          <a:p>
            <a:pPr>
              <a:lnSpc>
                <a:spcPct val="110000"/>
              </a:lnSpc>
            </a:pPr>
            <a:r>
              <a:rPr lang="ja-JP" altLang="en-US" sz="1600" dirty="0">
                <a:solidFill>
                  <a:schemeClr val="tx1"/>
                </a:solidFill>
                <a:latin typeface="メイリオ" panose="020B0604030504040204" pitchFamily="50" charset="-128"/>
                <a:ea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rPr>
              <a:t>日本公証人連合会の調査による</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14" name="フローチャート: 代替処理 13">
            <a:extLst>
              <a:ext uri="{FF2B5EF4-FFF2-40B4-BE49-F238E27FC236}">
                <a16:creationId xmlns:a16="http://schemas.microsoft.com/office/drawing/2014/main" id="{1A54AC09-0797-41F1-AC50-CABE22B59272}"/>
              </a:ext>
            </a:extLst>
          </p:cNvPr>
          <p:cNvSpPr/>
          <p:nvPr/>
        </p:nvSpPr>
        <p:spPr>
          <a:xfrm>
            <a:off x="1213999" y="933001"/>
            <a:ext cx="6935643" cy="1414536"/>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テキスト ボックス 15">
            <a:extLst>
              <a:ext uri="{FF2B5EF4-FFF2-40B4-BE49-F238E27FC236}">
                <a16:creationId xmlns:a16="http://schemas.microsoft.com/office/drawing/2014/main" id="{103F4AEC-BC28-4102-82F8-9DB3C8E1D0BC}"/>
              </a:ext>
            </a:extLst>
          </p:cNvPr>
          <p:cNvSpPr txBox="1"/>
          <p:nvPr/>
        </p:nvSpPr>
        <p:spPr>
          <a:xfrm>
            <a:off x="3207173" y="2979002"/>
            <a:ext cx="6290216" cy="707886"/>
          </a:xfrm>
          <a:prstGeom prst="rect">
            <a:avLst/>
          </a:prstGeom>
          <a:noFill/>
        </p:spPr>
        <p:txBody>
          <a:bodyPr wrap="square">
            <a:spAutoFit/>
          </a:bodyPr>
          <a:lstStyle/>
          <a:p>
            <a:r>
              <a:rPr lang="ja-JP" altLang="en-US" sz="2000" b="0" i="0" dirty="0">
                <a:effectLst/>
                <a:latin typeface="メイリオ" panose="020B0604030504040204" pitchFamily="50" charset="-128"/>
                <a:ea typeface="メイリオ" panose="020B0604030504040204" pitchFamily="50" charset="-128"/>
              </a:rPr>
              <a:t>・遺言や成年後見制度よりも財産管理の自由度が</a:t>
            </a:r>
            <a:endParaRPr lang="en-US" altLang="ja-JP" sz="2000" b="0" i="0" dirty="0">
              <a:effectLst/>
              <a:latin typeface="メイリオ" panose="020B0604030504040204" pitchFamily="50" charset="-128"/>
              <a:ea typeface="メイリオ" panose="020B0604030504040204" pitchFamily="50" charset="-128"/>
            </a:endParaRPr>
          </a:p>
          <a:p>
            <a:r>
              <a:rPr lang="ja-JP" altLang="en-US" sz="2000" b="0" i="0" dirty="0">
                <a:effectLst/>
                <a:latin typeface="メイリオ" panose="020B0604030504040204" pitchFamily="50" charset="-128"/>
                <a:ea typeface="メイリオ" panose="020B0604030504040204" pitchFamily="50" charset="-128"/>
              </a:rPr>
              <a:t>　高いことから、</a:t>
            </a:r>
            <a:r>
              <a:rPr lang="ja-JP" altLang="en-US" sz="2000" i="0" dirty="0">
                <a:solidFill>
                  <a:srgbClr val="FF0000"/>
                </a:solidFill>
                <a:effectLst/>
                <a:latin typeface="メイリオ" panose="020B0604030504040204" pitchFamily="50" charset="-128"/>
                <a:ea typeface="メイリオ" panose="020B0604030504040204" pitchFamily="50" charset="-128"/>
              </a:rPr>
              <a:t>家族信託は増加傾向にある</a:t>
            </a:r>
            <a:endParaRPr lang="ja-JP" altLang="en-US" sz="20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16076AA-B985-4AF7-8EB7-2D56F890E04E}"/>
              </a:ext>
            </a:extLst>
          </p:cNvPr>
          <p:cNvSpPr txBox="1"/>
          <p:nvPr/>
        </p:nvSpPr>
        <p:spPr>
          <a:xfrm>
            <a:off x="3207174" y="3780773"/>
            <a:ext cx="5215374" cy="707886"/>
          </a:xfrm>
          <a:prstGeom prst="rect">
            <a:avLst/>
          </a:prstGeom>
          <a:noFill/>
        </p:spPr>
        <p:txBody>
          <a:bodyPr wrap="square">
            <a:spAutoFit/>
          </a:bodyPr>
          <a:lstStyle/>
          <a:p>
            <a:r>
              <a:rPr lang="ja-JP" altLang="en-US" sz="2000" b="0" i="0" dirty="0">
                <a:effectLst/>
                <a:latin typeface="メイリオ" panose="020B0604030504040204" pitchFamily="50" charset="-128"/>
                <a:ea typeface="メイリオ" panose="020B0604030504040204" pitchFamily="50" charset="-128"/>
              </a:rPr>
              <a:t>・</a:t>
            </a:r>
            <a:r>
              <a:rPr lang="en-US" altLang="ja-JP" sz="2000" b="0" i="0" dirty="0">
                <a:solidFill>
                  <a:srgbClr val="FF0000"/>
                </a:solidFill>
                <a:effectLst/>
                <a:latin typeface="-apple-system"/>
              </a:rPr>
              <a:t> </a:t>
            </a:r>
            <a:r>
              <a:rPr lang="en-US" altLang="ja-JP" sz="2000" b="0" i="0" dirty="0">
                <a:solidFill>
                  <a:srgbClr val="FF0000"/>
                </a:solidFill>
                <a:effectLst/>
                <a:latin typeface="メイリオ" panose="020B0604030504040204" pitchFamily="50" charset="-128"/>
                <a:ea typeface="メイリオ" panose="020B0604030504040204" pitchFamily="50" charset="-128"/>
              </a:rPr>
              <a:t>18</a:t>
            </a:r>
            <a:r>
              <a:rPr lang="ja-JP" altLang="en-US" sz="2000" b="0" i="0" dirty="0">
                <a:solidFill>
                  <a:srgbClr val="FF0000"/>
                </a:solidFill>
                <a:effectLst/>
                <a:latin typeface="メイリオ" panose="020B0604030504040204" pitchFamily="50" charset="-128"/>
                <a:ea typeface="メイリオ" panose="020B0604030504040204" pitchFamily="50" charset="-128"/>
              </a:rPr>
              <a:t>年</a:t>
            </a:r>
            <a:r>
              <a:rPr lang="en-US" altLang="ja-JP" sz="2000" b="0" i="0" dirty="0">
                <a:solidFill>
                  <a:srgbClr val="FF0000"/>
                </a:solidFill>
                <a:effectLst/>
                <a:latin typeface="メイリオ" panose="020B0604030504040204" pitchFamily="50" charset="-128"/>
                <a:ea typeface="メイリオ" panose="020B0604030504040204" pitchFamily="50" charset="-128"/>
              </a:rPr>
              <a:t>1</a:t>
            </a:r>
            <a:r>
              <a:rPr lang="ja-JP" altLang="en-US" sz="2000" b="0" i="0" dirty="0">
                <a:solidFill>
                  <a:srgbClr val="FF0000"/>
                </a:solidFill>
                <a:effectLst/>
                <a:latin typeface="メイリオ" panose="020B0604030504040204" pitchFamily="50" charset="-128"/>
                <a:ea typeface="メイリオ" panose="020B0604030504040204" pitchFamily="50" charset="-128"/>
              </a:rPr>
              <a:t>～</a:t>
            </a:r>
            <a:r>
              <a:rPr lang="en-US" altLang="ja-JP" sz="2000" b="0" i="0" dirty="0">
                <a:solidFill>
                  <a:srgbClr val="FF0000"/>
                </a:solidFill>
                <a:effectLst/>
                <a:latin typeface="メイリオ" panose="020B0604030504040204" pitchFamily="50" charset="-128"/>
                <a:ea typeface="メイリオ" panose="020B0604030504040204" pitchFamily="50" charset="-128"/>
              </a:rPr>
              <a:t>6</a:t>
            </a:r>
            <a:r>
              <a:rPr lang="ja-JP" altLang="en-US" sz="2000" b="0" i="0" dirty="0">
                <a:solidFill>
                  <a:srgbClr val="FF0000"/>
                </a:solidFill>
                <a:effectLst/>
                <a:latin typeface="メイリオ" panose="020B0604030504040204" pitchFamily="50" charset="-128"/>
                <a:ea typeface="メイリオ" panose="020B0604030504040204" pitchFamily="50" charset="-128"/>
              </a:rPr>
              <a:t>月と</a:t>
            </a:r>
            <a:r>
              <a:rPr lang="en-US" altLang="ja-JP" sz="2000" b="0" i="0" dirty="0">
                <a:solidFill>
                  <a:srgbClr val="FF0000"/>
                </a:solidFill>
                <a:effectLst/>
                <a:latin typeface="メイリオ" panose="020B0604030504040204" pitchFamily="50" charset="-128"/>
                <a:ea typeface="メイリオ" panose="020B0604030504040204" pitchFamily="50" charset="-128"/>
              </a:rPr>
              <a:t>19</a:t>
            </a:r>
            <a:r>
              <a:rPr lang="ja-JP" altLang="en-US" sz="2000" b="0" i="0" dirty="0">
                <a:solidFill>
                  <a:srgbClr val="FF0000"/>
                </a:solidFill>
                <a:effectLst/>
                <a:latin typeface="メイリオ" panose="020B0604030504040204" pitchFamily="50" charset="-128"/>
                <a:ea typeface="メイリオ" panose="020B0604030504040204" pitchFamily="50" charset="-128"/>
              </a:rPr>
              <a:t>年</a:t>
            </a:r>
            <a:r>
              <a:rPr lang="en-US" altLang="ja-JP" sz="2000" b="0" i="0" dirty="0">
                <a:solidFill>
                  <a:srgbClr val="FF0000"/>
                </a:solidFill>
                <a:effectLst/>
                <a:latin typeface="メイリオ" panose="020B0604030504040204" pitchFamily="50" charset="-128"/>
                <a:ea typeface="メイリオ" panose="020B0604030504040204" pitchFamily="50" charset="-128"/>
              </a:rPr>
              <a:t>1</a:t>
            </a:r>
            <a:r>
              <a:rPr lang="ja-JP" altLang="en-US" sz="2000" b="0" i="0" dirty="0">
                <a:solidFill>
                  <a:srgbClr val="FF0000"/>
                </a:solidFill>
                <a:effectLst/>
                <a:latin typeface="メイリオ" panose="020B0604030504040204" pitchFamily="50" charset="-128"/>
                <a:ea typeface="メイリオ" panose="020B0604030504040204" pitchFamily="50" charset="-128"/>
              </a:rPr>
              <a:t>～</a:t>
            </a:r>
            <a:r>
              <a:rPr lang="en-US" altLang="ja-JP" sz="2000" b="0" i="0" dirty="0">
                <a:solidFill>
                  <a:srgbClr val="FF0000"/>
                </a:solidFill>
                <a:effectLst/>
                <a:latin typeface="メイリオ" panose="020B0604030504040204" pitchFamily="50" charset="-128"/>
                <a:ea typeface="メイリオ" panose="020B0604030504040204" pitchFamily="50" charset="-128"/>
              </a:rPr>
              <a:t>6</a:t>
            </a:r>
            <a:r>
              <a:rPr lang="ja-JP" altLang="en-US" sz="2000" b="0" i="0" dirty="0">
                <a:solidFill>
                  <a:srgbClr val="FF0000"/>
                </a:solidFill>
                <a:effectLst/>
                <a:latin typeface="メイリオ" panose="020B0604030504040204" pitchFamily="50" charset="-128"/>
                <a:ea typeface="メイリオ" panose="020B0604030504040204" pitchFamily="50" charset="-128"/>
              </a:rPr>
              <a:t>月を比べると</a:t>
            </a:r>
            <a:endParaRPr lang="en-US" altLang="ja-JP" sz="2000" b="0" i="0" dirty="0">
              <a:solidFill>
                <a:srgbClr val="FF0000"/>
              </a:solidFill>
              <a:effectLst/>
              <a:latin typeface="メイリオ" panose="020B0604030504040204" pitchFamily="50" charset="-128"/>
              <a:ea typeface="メイリオ" panose="020B0604030504040204" pitchFamily="50" charset="-128"/>
            </a:endParaRPr>
          </a:p>
          <a:p>
            <a:r>
              <a:rPr lang="ja-JP" altLang="en-US" sz="2000" dirty="0">
                <a:solidFill>
                  <a:srgbClr val="FF0000"/>
                </a:solidFill>
                <a:latin typeface="メイリオ" panose="020B0604030504040204" pitchFamily="50" charset="-128"/>
                <a:ea typeface="メイリオ" panose="020B0604030504040204" pitchFamily="50" charset="-128"/>
              </a:rPr>
              <a:t>   </a:t>
            </a:r>
            <a:r>
              <a:rPr lang="ja-JP" altLang="en-US" sz="2000" b="0" i="0" dirty="0">
                <a:solidFill>
                  <a:srgbClr val="FF0000"/>
                </a:solidFill>
                <a:effectLst/>
                <a:latin typeface="メイリオ" panose="020B0604030504040204" pitchFamily="50" charset="-128"/>
                <a:ea typeface="メイリオ" panose="020B0604030504040204" pitchFamily="50" charset="-128"/>
              </a:rPr>
              <a:t>前年比</a:t>
            </a:r>
            <a:r>
              <a:rPr lang="ja-JP" altLang="en-US" sz="2000" dirty="0">
                <a:solidFill>
                  <a:srgbClr val="FF0000"/>
                </a:solidFill>
                <a:latin typeface="メイリオ" panose="020B0604030504040204" pitchFamily="50" charset="-128"/>
                <a:ea typeface="メイリオ" panose="020B0604030504040204" pitchFamily="50" charset="-128"/>
              </a:rPr>
              <a:t>２２</a:t>
            </a:r>
            <a:r>
              <a:rPr lang="en-US" altLang="ja-JP" sz="2000" b="0" i="0" dirty="0">
                <a:solidFill>
                  <a:srgbClr val="FF0000"/>
                </a:solidFill>
                <a:effectLst/>
                <a:latin typeface="メイリオ" panose="020B0604030504040204" pitchFamily="50" charset="-128"/>
                <a:ea typeface="メイリオ" panose="020B0604030504040204" pitchFamily="50" charset="-128"/>
              </a:rPr>
              <a:t>%</a:t>
            </a:r>
            <a:r>
              <a:rPr lang="ja-JP" altLang="en-US" sz="2000" b="0" i="0" dirty="0">
                <a:solidFill>
                  <a:srgbClr val="FF0000"/>
                </a:solidFill>
                <a:effectLst/>
                <a:latin typeface="メイリオ" panose="020B0604030504040204" pitchFamily="50" charset="-128"/>
                <a:ea typeface="メイリオ" panose="020B0604030504040204" pitchFamily="50" charset="-128"/>
              </a:rPr>
              <a:t>増</a:t>
            </a:r>
            <a:endParaRPr lang="ja-JP" altLang="en-US" sz="2000"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0C002B47-C359-4E33-91C9-C05D869305CD}"/>
              </a:ext>
            </a:extLst>
          </p:cNvPr>
          <p:cNvSpPr txBox="1"/>
          <p:nvPr/>
        </p:nvSpPr>
        <p:spPr>
          <a:xfrm>
            <a:off x="3207173" y="4622975"/>
            <a:ext cx="6290216" cy="707886"/>
          </a:xfrm>
          <a:prstGeom prst="rect">
            <a:avLst/>
          </a:prstGeom>
          <a:noFill/>
        </p:spPr>
        <p:txBody>
          <a:bodyPr wrap="square">
            <a:spAutoFit/>
          </a:bodyPr>
          <a:lstStyle/>
          <a:p>
            <a:r>
              <a:rPr lang="ja-JP" altLang="en-US" sz="2000" b="0" i="0" dirty="0">
                <a:effectLst/>
                <a:latin typeface="メイリオ" panose="020B0604030504040204" pitchFamily="50" charset="-128"/>
                <a:ea typeface="メイリオ" panose="020B0604030504040204" pitchFamily="50" charset="-128"/>
              </a:rPr>
              <a:t>・家族信託の</a:t>
            </a:r>
            <a:r>
              <a:rPr lang="ja-JP" altLang="en-US" sz="2000" b="0" i="0" dirty="0">
                <a:solidFill>
                  <a:srgbClr val="FF0000"/>
                </a:solidFill>
                <a:effectLst/>
                <a:latin typeface="メイリオ" panose="020B0604030504040204" pitchFamily="50" charset="-128"/>
                <a:ea typeface="メイリオ" panose="020B0604030504040204" pitchFamily="50" charset="-128"/>
              </a:rPr>
              <a:t>公正証書作成は義務ではなく</a:t>
            </a:r>
            <a:r>
              <a:rPr lang="ja-JP" altLang="en-US" sz="2000" b="0" i="0" dirty="0">
                <a:effectLst/>
                <a:latin typeface="メイリオ" panose="020B0604030504040204" pitchFamily="50" charset="-128"/>
                <a:ea typeface="メイリオ" panose="020B0604030504040204" pitchFamily="50" charset="-128"/>
              </a:rPr>
              <a:t>、</a:t>
            </a:r>
            <a:endParaRPr lang="en-US" altLang="ja-JP" sz="2000" b="0" i="0" dirty="0">
              <a:effectLst/>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b="0" i="0" dirty="0">
                <a:solidFill>
                  <a:srgbClr val="FF0000"/>
                </a:solidFill>
                <a:effectLst/>
                <a:latin typeface="メイリオ" panose="020B0604030504040204" pitchFamily="50" charset="-128"/>
                <a:ea typeface="メイリオ" panose="020B0604030504040204" pitchFamily="50" charset="-128"/>
              </a:rPr>
              <a:t>実際の家族信託の総数はさらに多いとみられる</a:t>
            </a:r>
            <a:endParaRPr lang="ja-JP" altLang="en-US" sz="2000" dirty="0">
              <a:solidFill>
                <a:srgbClr val="FF0000"/>
              </a:solidFill>
            </a:endParaRPr>
          </a:p>
        </p:txBody>
      </p:sp>
      <p:pic>
        <p:nvPicPr>
          <p:cNvPr id="21" name="図 20">
            <a:extLst>
              <a:ext uri="{FF2B5EF4-FFF2-40B4-BE49-F238E27FC236}">
                <a16:creationId xmlns:a16="http://schemas.microsoft.com/office/drawing/2014/main" id="{AAC95632-12F9-4C34-83E9-FC8BFACF87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417" y="2526913"/>
            <a:ext cx="3058146" cy="3602392"/>
          </a:xfrm>
          <a:prstGeom prst="rect">
            <a:avLst/>
          </a:prstGeom>
        </p:spPr>
      </p:pic>
    </p:spTree>
    <p:extLst>
      <p:ext uri="{BB962C8B-B14F-4D97-AF65-F5344CB8AC3E}">
        <p14:creationId xmlns:p14="http://schemas.microsoft.com/office/powerpoint/2010/main" val="86759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4">
            <a:extLst>
              <a:ext uri="{FF2B5EF4-FFF2-40B4-BE49-F238E27FC236}">
                <a16:creationId xmlns:a16="http://schemas.microsoft.com/office/drawing/2014/main" id="{E3ECDFA9-E118-4392-895A-DA65DB39072A}"/>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26</a:t>
            </a:fld>
            <a:endParaRPr kumimoji="1" lang="ja-JP" altLang="en-US"/>
          </a:p>
        </p:txBody>
      </p:sp>
      <p:sp>
        <p:nvSpPr>
          <p:cNvPr id="3" name="正方形/長方形 2">
            <a:extLst>
              <a:ext uri="{FF2B5EF4-FFF2-40B4-BE49-F238E27FC236}">
                <a16:creationId xmlns:a16="http://schemas.microsoft.com/office/drawing/2014/main" id="{522342BF-5A3B-462A-9425-703590B27699}"/>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家族信託の登場人物</a:t>
            </a:r>
          </a:p>
        </p:txBody>
      </p:sp>
      <p:sp>
        <p:nvSpPr>
          <p:cNvPr id="10" name="円/楕円 5">
            <a:extLst>
              <a:ext uri="{FF2B5EF4-FFF2-40B4-BE49-F238E27FC236}">
                <a16:creationId xmlns:a16="http://schemas.microsoft.com/office/drawing/2014/main" id="{408BA54F-632A-4893-9E28-E15BAB9402D5}"/>
              </a:ext>
            </a:extLst>
          </p:cNvPr>
          <p:cNvSpPr/>
          <p:nvPr/>
        </p:nvSpPr>
        <p:spPr>
          <a:xfrm>
            <a:off x="781767" y="996355"/>
            <a:ext cx="1751388" cy="1593774"/>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98385" tIns="49194" rIns="98385" bIns="49194" anchor="ctr"/>
          <a:lstStyle/>
          <a:p>
            <a:pPr algn="ctr"/>
            <a:r>
              <a:rPr lang="ja-JP" altLang="en-US" sz="2453" b="1" dirty="0">
                <a:solidFill>
                  <a:srgbClr val="FF0000"/>
                </a:solidFill>
                <a:latin typeface="+mn-ea"/>
                <a:cs typeface="メイリオ" pitchFamily="50" charset="-128"/>
              </a:rPr>
              <a:t>委託</a:t>
            </a:r>
            <a:r>
              <a:rPr lang="ja-JP" altLang="en-US" sz="2453" b="1" dirty="0">
                <a:solidFill>
                  <a:schemeClr val="tx1"/>
                </a:solidFill>
                <a:latin typeface="+mn-ea"/>
                <a:cs typeface="メイリオ" pitchFamily="50" charset="-128"/>
              </a:rPr>
              <a:t>者</a:t>
            </a:r>
            <a:endParaRPr lang="en-US" altLang="ja-JP" sz="2453" b="1" dirty="0">
              <a:solidFill>
                <a:schemeClr val="tx1"/>
              </a:solidFill>
              <a:latin typeface="+mn-ea"/>
              <a:cs typeface="メイリオ" pitchFamily="50" charset="-128"/>
            </a:endParaRPr>
          </a:p>
        </p:txBody>
      </p:sp>
      <p:sp>
        <p:nvSpPr>
          <p:cNvPr id="11" name="テキスト ボックス 10">
            <a:extLst>
              <a:ext uri="{FF2B5EF4-FFF2-40B4-BE49-F238E27FC236}">
                <a16:creationId xmlns:a16="http://schemas.microsoft.com/office/drawing/2014/main" id="{522D2A49-FB92-445C-B48E-98BE00EEE115}"/>
              </a:ext>
            </a:extLst>
          </p:cNvPr>
          <p:cNvSpPr txBox="1"/>
          <p:nvPr/>
        </p:nvSpPr>
        <p:spPr>
          <a:xfrm>
            <a:off x="664266" y="2722117"/>
            <a:ext cx="2116253" cy="784601"/>
          </a:xfrm>
          <a:prstGeom prst="rect">
            <a:avLst/>
          </a:prstGeom>
          <a:noFill/>
        </p:spPr>
        <p:txBody>
          <a:bodyPr wrap="square" lIns="98385" tIns="49194" rIns="98385" bIns="49194">
            <a:spAutoFit/>
          </a:bodyPr>
          <a:lstStyle/>
          <a:p>
            <a:r>
              <a:rPr lang="ja-JP" altLang="en-US" sz="2453" dirty="0">
                <a:latin typeface="+mn-ea"/>
                <a:cs typeface="メイリオ" pitchFamily="50" charset="-128"/>
              </a:rPr>
              <a:t>財産の持ち主</a:t>
            </a:r>
            <a:endParaRPr lang="en-US" altLang="ja-JP" sz="2453" dirty="0">
              <a:latin typeface="+mn-ea"/>
              <a:cs typeface="メイリオ" pitchFamily="50" charset="-128"/>
            </a:endParaRPr>
          </a:p>
          <a:p>
            <a:r>
              <a:rPr lang="ja-JP" altLang="en-US" sz="2000" dirty="0">
                <a:latin typeface="+mn-ea"/>
                <a:cs typeface="メイリオ" pitchFamily="50" charset="-128"/>
              </a:rPr>
              <a:t>例）ご両親</a:t>
            </a:r>
            <a:endParaRPr lang="en-US" altLang="ja-JP" sz="2000" dirty="0">
              <a:latin typeface="+mn-ea"/>
              <a:cs typeface="メイリオ" pitchFamily="50" charset="-128"/>
            </a:endParaRPr>
          </a:p>
        </p:txBody>
      </p:sp>
      <p:sp>
        <p:nvSpPr>
          <p:cNvPr id="12" name="テキスト ボックス 11">
            <a:extLst>
              <a:ext uri="{FF2B5EF4-FFF2-40B4-BE49-F238E27FC236}">
                <a16:creationId xmlns:a16="http://schemas.microsoft.com/office/drawing/2014/main" id="{8C181D2E-434F-4554-90F6-BB6FBCB3594A}"/>
              </a:ext>
            </a:extLst>
          </p:cNvPr>
          <p:cNvSpPr txBox="1"/>
          <p:nvPr/>
        </p:nvSpPr>
        <p:spPr>
          <a:xfrm>
            <a:off x="3314609" y="2744021"/>
            <a:ext cx="2823745" cy="784601"/>
          </a:xfrm>
          <a:prstGeom prst="rect">
            <a:avLst/>
          </a:prstGeom>
          <a:noFill/>
        </p:spPr>
        <p:txBody>
          <a:bodyPr wrap="square" lIns="98385" tIns="49194" rIns="98385" bIns="49194">
            <a:spAutoFit/>
          </a:bodyPr>
          <a:lstStyle/>
          <a:p>
            <a:r>
              <a:rPr lang="ja-JP" altLang="en-US" sz="2453" dirty="0">
                <a:latin typeface="+mn-ea"/>
                <a:cs typeface="メイリオ" pitchFamily="50" charset="-128"/>
              </a:rPr>
              <a:t>財産を託される人</a:t>
            </a:r>
            <a:endParaRPr lang="en-US" altLang="ja-JP" sz="2453" dirty="0">
              <a:latin typeface="+mn-ea"/>
              <a:cs typeface="メイリオ" pitchFamily="50" charset="-128"/>
            </a:endParaRPr>
          </a:p>
          <a:p>
            <a:r>
              <a:rPr lang="ja-JP" altLang="en-US" sz="2000" dirty="0">
                <a:latin typeface="+mn-ea"/>
                <a:cs typeface="メイリオ" pitchFamily="50" charset="-128"/>
              </a:rPr>
              <a:t>例）お子様</a:t>
            </a:r>
            <a:endParaRPr lang="en-US" altLang="ja-JP" sz="2000" dirty="0">
              <a:latin typeface="+mn-ea"/>
              <a:cs typeface="メイリオ" pitchFamily="50" charset="-128"/>
            </a:endParaRPr>
          </a:p>
        </p:txBody>
      </p:sp>
      <p:sp>
        <p:nvSpPr>
          <p:cNvPr id="13" name="テキスト ボックス 12">
            <a:extLst>
              <a:ext uri="{FF2B5EF4-FFF2-40B4-BE49-F238E27FC236}">
                <a16:creationId xmlns:a16="http://schemas.microsoft.com/office/drawing/2014/main" id="{36C5FD3F-33CC-4C21-831C-0C44D3C426D9}"/>
              </a:ext>
            </a:extLst>
          </p:cNvPr>
          <p:cNvSpPr txBox="1"/>
          <p:nvPr/>
        </p:nvSpPr>
        <p:spPr>
          <a:xfrm>
            <a:off x="6224145" y="2734332"/>
            <a:ext cx="2823745" cy="784601"/>
          </a:xfrm>
          <a:prstGeom prst="rect">
            <a:avLst/>
          </a:prstGeom>
          <a:noFill/>
        </p:spPr>
        <p:txBody>
          <a:bodyPr wrap="square" lIns="98385" tIns="49194" rIns="98385" bIns="49194">
            <a:spAutoFit/>
          </a:bodyPr>
          <a:lstStyle/>
          <a:p>
            <a:r>
              <a:rPr lang="ja-JP" altLang="en-US" sz="2453" dirty="0">
                <a:latin typeface="+mn-ea"/>
                <a:cs typeface="メイリオ" pitchFamily="50" charset="-128"/>
              </a:rPr>
              <a:t>利益を受けとる人</a:t>
            </a:r>
            <a:endParaRPr lang="en-US" altLang="ja-JP" sz="2453" dirty="0">
              <a:latin typeface="+mn-ea"/>
              <a:cs typeface="メイリオ" pitchFamily="50" charset="-128"/>
            </a:endParaRPr>
          </a:p>
          <a:p>
            <a:r>
              <a:rPr lang="ja-JP" altLang="en-US" sz="2000" dirty="0">
                <a:latin typeface="+mn-ea"/>
                <a:cs typeface="メイリオ" pitchFamily="50" charset="-128"/>
              </a:rPr>
              <a:t>例）ご両親</a:t>
            </a:r>
            <a:endParaRPr lang="en-US" altLang="ja-JP" sz="2000" dirty="0">
              <a:latin typeface="+mn-ea"/>
              <a:cs typeface="メイリオ" pitchFamily="50" charset="-128"/>
            </a:endParaRPr>
          </a:p>
        </p:txBody>
      </p:sp>
      <p:sp>
        <p:nvSpPr>
          <p:cNvPr id="14" name="円/楕円 5">
            <a:extLst>
              <a:ext uri="{FF2B5EF4-FFF2-40B4-BE49-F238E27FC236}">
                <a16:creationId xmlns:a16="http://schemas.microsoft.com/office/drawing/2014/main" id="{4A3263EC-10F6-495A-B04C-26510B54E6D2}"/>
              </a:ext>
            </a:extLst>
          </p:cNvPr>
          <p:cNvSpPr/>
          <p:nvPr/>
        </p:nvSpPr>
        <p:spPr>
          <a:xfrm>
            <a:off x="3623463" y="986409"/>
            <a:ext cx="1751388" cy="159377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98385" tIns="49194" rIns="98385" bIns="49194" anchor="ctr"/>
          <a:lstStyle/>
          <a:p>
            <a:pPr algn="ctr"/>
            <a:r>
              <a:rPr lang="ja-JP" altLang="en-US" sz="2453" b="1" dirty="0">
                <a:solidFill>
                  <a:srgbClr val="FF0000"/>
                </a:solidFill>
                <a:latin typeface="+mn-ea"/>
                <a:cs typeface="メイリオ" pitchFamily="50" charset="-128"/>
              </a:rPr>
              <a:t>受託</a:t>
            </a:r>
            <a:r>
              <a:rPr lang="ja-JP" altLang="en-US" sz="2453" b="1" dirty="0">
                <a:solidFill>
                  <a:schemeClr val="tx1"/>
                </a:solidFill>
                <a:latin typeface="+mn-ea"/>
                <a:cs typeface="メイリオ" pitchFamily="50" charset="-128"/>
              </a:rPr>
              <a:t>者</a:t>
            </a:r>
            <a:endParaRPr lang="en-US" altLang="ja-JP" sz="2453" b="1" dirty="0">
              <a:solidFill>
                <a:schemeClr val="tx1"/>
              </a:solidFill>
              <a:latin typeface="+mn-ea"/>
              <a:cs typeface="メイリオ" pitchFamily="50" charset="-128"/>
            </a:endParaRPr>
          </a:p>
        </p:txBody>
      </p:sp>
      <p:sp>
        <p:nvSpPr>
          <p:cNvPr id="15" name="円/楕円 5">
            <a:extLst>
              <a:ext uri="{FF2B5EF4-FFF2-40B4-BE49-F238E27FC236}">
                <a16:creationId xmlns:a16="http://schemas.microsoft.com/office/drawing/2014/main" id="{16F3F3A3-E8C0-4871-947E-0CB71EDD655F}"/>
              </a:ext>
            </a:extLst>
          </p:cNvPr>
          <p:cNvSpPr/>
          <p:nvPr/>
        </p:nvSpPr>
        <p:spPr>
          <a:xfrm>
            <a:off x="6452837" y="996355"/>
            <a:ext cx="1751388" cy="1593775"/>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98385" tIns="49194" rIns="98385" bIns="49194" anchor="ctr"/>
          <a:lstStyle/>
          <a:p>
            <a:pPr algn="ctr"/>
            <a:r>
              <a:rPr lang="ja-JP" altLang="en-US" sz="2453" b="1" dirty="0">
                <a:solidFill>
                  <a:srgbClr val="FF0000"/>
                </a:solidFill>
                <a:latin typeface="+mn-ea"/>
                <a:cs typeface="メイリオ" pitchFamily="50" charset="-128"/>
              </a:rPr>
              <a:t>受益</a:t>
            </a:r>
            <a:r>
              <a:rPr lang="ja-JP" altLang="en-US" sz="2453" b="1" dirty="0">
                <a:solidFill>
                  <a:schemeClr val="tx1"/>
                </a:solidFill>
                <a:latin typeface="+mn-ea"/>
                <a:cs typeface="メイリオ" pitchFamily="50" charset="-128"/>
              </a:rPr>
              <a:t>者</a:t>
            </a:r>
            <a:endParaRPr lang="en-US" altLang="ja-JP" sz="2453" b="1" dirty="0">
              <a:solidFill>
                <a:schemeClr val="tx1"/>
              </a:solidFill>
              <a:latin typeface="+mn-ea"/>
              <a:cs typeface="メイリオ" pitchFamily="50" charset="-128"/>
            </a:endParaRPr>
          </a:p>
        </p:txBody>
      </p:sp>
      <p:pic>
        <p:nvPicPr>
          <p:cNvPr id="16" name="図 15">
            <a:extLst>
              <a:ext uri="{FF2B5EF4-FFF2-40B4-BE49-F238E27FC236}">
                <a16:creationId xmlns:a16="http://schemas.microsoft.com/office/drawing/2014/main" id="{35DD1954-2905-47E3-823C-3E1A0855D6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427" y="3459625"/>
            <a:ext cx="1080677" cy="1366607"/>
          </a:xfrm>
          <a:prstGeom prst="rect">
            <a:avLst/>
          </a:prstGeom>
        </p:spPr>
      </p:pic>
      <p:pic>
        <p:nvPicPr>
          <p:cNvPr id="18" name="図 17">
            <a:extLst>
              <a:ext uri="{FF2B5EF4-FFF2-40B4-BE49-F238E27FC236}">
                <a16:creationId xmlns:a16="http://schemas.microsoft.com/office/drawing/2014/main" id="{0B794A56-4EAB-47EE-B398-17E7550B04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8491" y="3450801"/>
            <a:ext cx="1274357" cy="1366607"/>
          </a:xfrm>
          <a:prstGeom prst="rect">
            <a:avLst/>
          </a:prstGeom>
        </p:spPr>
      </p:pic>
      <p:sp>
        <p:nvSpPr>
          <p:cNvPr id="19" name="四角形: 角を丸くする 18">
            <a:extLst>
              <a:ext uri="{FF2B5EF4-FFF2-40B4-BE49-F238E27FC236}">
                <a16:creationId xmlns:a16="http://schemas.microsoft.com/office/drawing/2014/main" id="{7AA1BFF5-E861-4BDB-B574-4A2C711D0D93}"/>
              </a:ext>
            </a:extLst>
          </p:cNvPr>
          <p:cNvSpPr/>
          <p:nvPr/>
        </p:nvSpPr>
        <p:spPr>
          <a:xfrm>
            <a:off x="1101748" y="5183239"/>
            <a:ext cx="7147291" cy="1072782"/>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0" name="テキスト ボックス 19">
            <a:extLst>
              <a:ext uri="{FF2B5EF4-FFF2-40B4-BE49-F238E27FC236}">
                <a16:creationId xmlns:a16="http://schemas.microsoft.com/office/drawing/2014/main" id="{519BDDCF-B5BF-48A9-AFC5-8198E8173FD8}"/>
              </a:ext>
            </a:extLst>
          </p:cNvPr>
          <p:cNvSpPr txBox="1"/>
          <p:nvPr/>
        </p:nvSpPr>
        <p:spPr>
          <a:xfrm>
            <a:off x="1521706" y="5236583"/>
            <a:ext cx="2171271" cy="413083"/>
          </a:xfrm>
          <a:prstGeom prst="rect">
            <a:avLst/>
          </a:prstGeom>
          <a:noFill/>
        </p:spPr>
        <p:txBody>
          <a:bodyPr wrap="square" lIns="104287" tIns="52144" rIns="104287" bIns="52144">
            <a:spAutoFit/>
          </a:bodyPr>
          <a:lstStyle/>
          <a:p>
            <a:pPr>
              <a:defRPr/>
            </a:pPr>
            <a:r>
              <a:rPr lang="ja-JP" altLang="en-US" sz="2000" b="1" dirty="0">
                <a:solidFill>
                  <a:srgbClr val="FF0000"/>
                </a:solidFill>
                <a:latin typeface="+mj-ea"/>
                <a:ea typeface="+mj-ea"/>
                <a:cs typeface="メイリオ" pitchFamily="50" charset="-128"/>
              </a:rPr>
              <a:t>◆ポイント◆</a:t>
            </a:r>
            <a:endParaRPr lang="en-US" altLang="ja-JP" sz="2000" b="1" dirty="0">
              <a:solidFill>
                <a:srgbClr val="FF0000"/>
              </a:solidFill>
              <a:latin typeface="+mj-ea"/>
              <a:ea typeface="+mj-ea"/>
              <a:cs typeface="メイリオ" pitchFamily="50" charset="-128"/>
            </a:endParaRPr>
          </a:p>
        </p:txBody>
      </p:sp>
      <p:sp>
        <p:nvSpPr>
          <p:cNvPr id="21" name="テキスト ボックス 20">
            <a:extLst>
              <a:ext uri="{FF2B5EF4-FFF2-40B4-BE49-F238E27FC236}">
                <a16:creationId xmlns:a16="http://schemas.microsoft.com/office/drawing/2014/main" id="{A8DC79FD-1D0E-4EF4-952C-D9EC36A2BE1F}"/>
              </a:ext>
            </a:extLst>
          </p:cNvPr>
          <p:cNvSpPr txBox="1"/>
          <p:nvPr/>
        </p:nvSpPr>
        <p:spPr>
          <a:xfrm>
            <a:off x="1270036" y="5592820"/>
            <a:ext cx="7047313" cy="482333"/>
          </a:xfrm>
          <a:prstGeom prst="rect">
            <a:avLst/>
          </a:prstGeom>
          <a:noFill/>
        </p:spPr>
        <p:txBody>
          <a:bodyPr wrap="square" lIns="104287" tIns="52144" rIns="104287" bIns="52144">
            <a:spAutoFit/>
          </a:bodyPr>
          <a:lstStyle/>
          <a:p>
            <a:pPr>
              <a:lnSpc>
                <a:spcPct val="130000"/>
              </a:lnSpc>
              <a:defRPr/>
            </a:pPr>
            <a:r>
              <a:rPr lang="ja-JP" altLang="en-US" sz="2000" b="1" dirty="0">
                <a:solidFill>
                  <a:srgbClr val="FF0000"/>
                </a:solidFill>
                <a:latin typeface="+mj-ea"/>
                <a:ea typeface="+mj-ea"/>
              </a:rPr>
              <a:t>家族信託では、「委託者＝受益者」となることがほとんど</a:t>
            </a:r>
          </a:p>
        </p:txBody>
      </p:sp>
      <p:pic>
        <p:nvPicPr>
          <p:cNvPr id="22" name="図 21">
            <a:extLst>
              <a:ext uri="{FF2B5EF4-FFF2-40B4-BE49-F238E27FC236}">
                <a16:creationId xmlns:a16="http://schemas.microsoft.com/office/drawing/2014/main" id="{38D2C2C1-D78D-4248-80EE-A017357602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65064" y="3463324"/>
            <a:ext cx="1080677" cy="1366607"/>
          </a:xfrm>
          <a:prstGeom prst="rect">
            <a:avLst/>
          </a:prstGeom>
        </p:spPr>
      </p:pic>
    </p:spTree>
    <p:extLst>
      <p:ext uri="{BB962C8B-B14F-4D97-AF65-F5344CB8AC3E}">
        <p14:creationId xmlns:p14="http://schemas.microsoft.com/office/powerpoint/2010/main" val="178546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27</a:t>
            </a:fld>
            <a:endParaRPr kumimoji="1" lang="ja-JP" altLang="en-US"/>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家族信託の流れ</a:t>
            </a:r>
          </a:p>
        </p:txBody>
      </p:sp>
      <p:sp>
        <p:nvSpPr>
          <p:cNvPr id="11" name="テキスト ボックス 10">
            <a:extLst>
              <a:ext uri="{FF2B5EF4-FFF2-40B4-BE49-F238E27FC236}">
                <a16:creationId xmlns:a16="http://schemas.microsoft.com/office/drawing/2014/main" id="{4BF377EE-C915-4795-A11C-554B9F1FCD48}"/>
              </a:ext>
            </a:extLst>
          </p:cNvPr>
          <p:cNvSpPr txBox="1"/>
          <p:nvPr/>
        </p:nvSpPr>
        <p:spPr>
          <a:xfrm>
            <a:off x="2818178" y="1287006"/>
            <a:ext cx="4668472" cy="938719"/>
          </a:xfrm>
          <a:prstGeom prst="rect">
            <a:avLst/>
          </a:prstGeom>
          <a:noFill/>
        </p:spPr>
        <p:txBody>
          <a:bodyPr wrap="square">
            <a:spAutoFit/>
          </a:bodyPr>
          <a:lstStyle/>
          <a:p>
            <a:pPr marL="0" indent="0">
              <a:lnSpc>
                <a:spcPct val="150000"/>
              </a:lnSpc>
              <a:buNone/>
            </a:pPr>
            <a:r>
              <a:rPr lang="ja-JP" altLang="en-US" sz="4000" dirty="0">
                <a:latin typeface="+mj-ea"/>
                <a:ea typeface="+mj-ea"/>
              </a:rPr>
              <a:t>①信託契約時</a:t>
            </a:r>
            <a:endParaRPr lang="en-US" altLang="ja-JP" sz="4000" dirty="0">
              <a:latin typeface="+mj-ea"/>
              <a:ea typeface="+mj-ea"/>
            </a:endParaRPr>
          </a:p>
        </p:txBody>
      </p:sp>
      <p:sp>
        <p:nvSpPr>
          <p:cNvPr id="14" name="テキスト ボックス 13">
            <a:extLst>
              <a:ext uri="{FF2B5EF4-FFF2-40B4-BE49-F238E27FC236}">
                <a16:creationId xmlns:a16="http://schemas.microsoft.com/office/drawing/2014/main" id="{8B0EFC2F-1AE7-4324-807C-B0C1486919F1}"/>
              </a:ext>
            </a:extLst>
          </p:cNvPr>
          <p:cNvSpPr txBox="1"/>
          <p:nvPr/>
        </p:nvSpPr>
        <p:spPr>
          <a:xfrm>
            <a:off x="2818178" y="3148836"/>
            <a:ext cx="4668472" cy="938719"/>
          </a:xfrm>
          <a:prstGeom prst="rect">
            <a:avLst/>
          </a:prstGeom>
          <a:noFill/>
        </p:spPr>
        <p:txBody>
          <a:bodyPr wrap="square">
            <a:spAutoFit/>
          </a:bodyPr>
          <a:lstStyle/>
          <a:p>
            <a:pPr marL="0" indent="0">
              <a:lnSpc>
                <a:spcPct val="150000"/>
              </a:lnSpc>
              <a:buNone/>
            </a:pPr>
            <a:r>
              <a:rPr lang="ja-JP" altLang="en-US" sz="4000" dirty="0">
                <a:latin typeface="+mj-ea"/>
                <a:ea typeface="+mj-ea"/>
              </a:rPr>
              <a:t>②信託契約中</a:t>
            </a:r>
            <a:endParaRPr lang="en-US" altLang="ja-JP" sz="4000" dirty="0">
              <a:latin typeface="+mj-ea"/>
              <a:ea typeface="+mj-ea"/>
            </a:endParaRPr>
          </a:p>
        </p:txBody>
      </p:sp>
      <p:sp>
        <p:nvSpPr>
          <p:cNvPr id="15" name="テキスト ボックス 14">
            <a:extLst>
              <a:ext uri="{FF2B5EF4-FFF2-40B4-BE49-F238E27FC236}">
                <a16:creationId xmlns:a16="http://schemas.microsoft.com/office/drawing/2014/main" id="{BF1CCB87-EAA5-4693-97D1-A6B5F4EE2A94}"/>
              </a:ext>
            </a:extLst>
          </p:cNvPr>
          <p:cNvSpPr txBox="1"/>
          <p:nvPr/>
        </p:nvSpPr>
        <p:spPr>
          <a:xfrm>
            <a:off x="2818178" y="5042543"/>
            <a:ext cx="4668472" cy="938719"/>
          </a:xfrm>
          <a:prstGeom prst="rect">
            <a:avLst/>
          </a:prstGeom>
          <a:noFill/>
        </p:spPr>
        <p:txBody>
          <a:bodyPr wrap="square">
            <a:spAutoFit/>
          </a:bodyPr>
          <a:lstStyle/>
          <a:p>
            <a:pPr marL="0" indent="0">
              <a:lnSpc>
                <a:spcPct val="150000"/>
              </a:lnSpc>
              <a:buNone/>
            </a:pPr>
            <a:r>
              <a:rPr lang="ja-JP" altLang="en-US" sz="4000" dirty="0">
                <a:latin typeface="+mj-ea"/>
                <a:ea typeface="+mj-ea"/>
              </a:rPr>
              <a:t>③信託終了時</a:t>
            </a:r>
            <a:endParaRPr lang="en-US" altLang="ja-JP" sz="4000" dirty="0">
              <a:latin typeface="+mj-ea"/>
              <a:ea typeface="+mj-ea"/>
            </a:endParaRPr>
          </a:p>
        </p:txBody>
      </p:sp>
      <p:sp>
        <p:nvSpPr>
          <p:cNvPr id="16" name="フローチャート: 代替処理 15">
            <a:extLst>
              <a:ext uri="{FF2B5EF4-FFF2-40B4-BE49-F238E27FC236}">
                <a16:creationId xmlns:a16="http://schemas.microsoft.com/office/drawing/2014/main" id="{96D92527-6305-4B26-B5D5-5C8A53B87506}"/>
              </a:ext>
            </a:extLst>
          </p:cNvPr>
          <p:cNvSpPr/>
          <p:nvPr/>
        </p:nvSpPr>
        <p:spPr>
          <a:xfrm>
            <a:off x="1216740" y="1324822"/>
            <a:ext cx="6710520" cy="934849"/>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代替処理 16">
            <a:extLst>
              <a:ext uri="{FF2B5EF4-FFF2-40B4-BE49-F238E27FC236}">
                <a16:creationId xmlns:a16="http://schemas.microsoft.com/office/drawing/2014/main" id="{729D04D4-07B2-47AF-BADF-1250A6D8CA22}"/>
              </a:ext>
            </a:extLst>
          </p:cNvPr>
          <p:cNvSpPr/>
          <p:nvPr/>
        </p:nvSpPr>
        <p:spPr>
          <a:xfrm>
            <a:off x="1276861" y="3201654"/>
            <a:ext cx="6710520" cy="934849"/>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代替処理 17">
            <a:extLst>
              <a:ext uri="{FF2B5EF4-FFF2-40B4-BE49-F238E27FC236}">
                <a16:creationId xmlns:a16="http://schemas.microsoft.com/office/drawing/2014/main" id="{B41D7CEC-9F51-4D34-A2CD-FF3A17BFE34F}"/>
              </a:ext>
            </a:extLst>
          </p:cNvPr>
          <p:cNvSpPr/>
          <p:nvPr/>
        </p:nvSpPr>
        <p:spPr>
          <a:xfrm>
            <a:off x="1276861" y="5103569"/>
            <a:ext cx="6710520" cy="934849"/>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13C43FA6-156F-44CD-90F1-8AC7460D188B}"/>
              </a:ext>
            </a:extLst>
          </p:cNvPr>
          <p:cNvSpPr/>
          <p:nvPr/>
        </p:nvSpPr>
        <p:spPr>
          <a:xfrm rot="5400000">
            <a:off x="4220596" y="2512416"/>
            <a:ext cx="755938" cy="411410"/>
          </a:xfrm>
          <a:prstGeom prst="rightArrow">
            <a:avLst>
              <a:gd name="adj1" fmla="val 50000"/>
              <a:gd name="adj2" fmla="val 519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8F8DA654-B020-425B-A2A5-A04BEBE183C2}"/>
              </a:ext>
            </a:extLst>
          </p:cNvPr>
          <p:cNvSpPr/>
          <p:nvPr/>
        </p:nvSpPr>
        <p:spPr>
          <a:xfrm rot="5400000">
            <a:off x="4194031" y="4401713"/>
            <a:ext cx="755938" cy="411410"/>
          </a:xfrm>
          <a:prstGeom prst="rightArrow">
            <a:avLst>
              <a:gd name="adj1" fmla="val 50000"/>
              <a:gd name="adj2" fmla="val 519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090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左右 2">
            <a:extLst>
              <a:ext uri="{FF2B5EF4-FFF2-40B4-BE49-F238E27FC236}">
                <a16:creationId xmlns:a16="http://schemas.microsoft.com/office/drawing/2014/main" id="{1E301489-C507-40F5-838E-6A2AC2BD09F6}"/>
              </a:ext>
            </a:extLst>
          </p:cNvPr>
          <p:cNvSpPr/>
          <p:nvPr/>
        </p:nvSpPr>
        <p:spPr>
          <a:xfrm>
            <a:off x="3033052" y="2190742"/>
            <a:ext cx="2721796" cy="813193"/>
          </a:xfrm>
          <a:prstGeom prst="lef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6889031" y="6435924"/>
            <a:ext cx="2057400" cy="365125"/>
          </a:xfrm>
        </p:spPr>
        <p:txBody>
          <a:bodyPr/>
          <a:lstStyle/>
          <a:p>
            <a:fld id="{973C32F0-AC67-4652-A9E0-16BE7F53E430}" type="slidenum">
              <a:rPr kumimoji="1" lang="ja-JP" altLang="en-US" smtClean="0"/>
              <a:t>28</a:t>
            </a:fld>
            <a:endParaRPr kumimoji="1" lang="ja-JP" altLang="en-US" dirty="0"/>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①信託契約時</a:t>
            </a:r>
          </a:p>
        </p:txBody>
      </p:sp>
      <p:sp>
        <p:nvSpPr>
          <p:cNvPr id="13" name="テキスト ボックス 12">
            <a:extLst>
              <a:ext uri="{FF2B5EF4-FFF2-40B4-BE49-F238E27FC236}">
                <a16:creationId xmlns:a16="http://schemas.microsoft.com/office/drawing/2014/main" id="{708ACC2F-0FA3-4F59-BF07-940A96BDDA71}"/>
              </a:ext>
            </a:extLst>
          </p:cNvPr>
          <p:cNvSpPr txBox="1"/>
          <p:nvPr/>
        </p:nvSpPr>
        <p:spPr>
          <a:xfrm>
            <a:off x="685884" y="3288849"/>
            <a:ext cx="3388342"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mj-ea"/>
                <a:ea typeface="+mj-ea"/>
                <a:cs typeface="メイリオ" pitchFamily="50" charset="-128"/>
              </a:rPr>
              <a:t>親</a:t>
            </a: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：委託者</a:t>
            </a:r>
            <a:r>
              <a:rPr kumimoji="1" lang="ja-JP" altLang="en-US" sz="2000" b="0" i="0" u="none" strike="noStrike" kern="1200" cap="none" spc="0" normalizeH="0" baseline="0" noProof="0" dirty="0">
                <a:ln>
                  <a:noFill/>
                </a:ln>
                <a:solidFill>
                  <a:prstClr val="black"/>
                </a:solidFill>
                <a:effectLst/>
                <a:uLnTx/>
                <a:uFillTx/>
                <a:latin typeface="+mj-ea"/>
                <a:ea typeface="+mj-ea"/>
                <a:cs typeface="メイリオ" pitchFamily="50" charset="-128"/>
              </a:rPr>
              <a:t>（兼受益者）</a:t>
            </a:r>
          </a:p>
        </p:txBody>
      </p:sp>
      <p:sp>
        <p:nvSpPr>
          <p:cNvPr id="21" name="テキスト ボックス 20">
            <a:extLst>
              <a:ext uri="{FF2B5EF4-FFF2-40B4-BE49-F238E27FC236}">
                <a16:creationId xmlns:a16="http://schemas.microsoft.com/office/drawing/2014/main" id="{1CBAAFCF-714B-4A32-9AA5-176D67BFB883}"/>
              </a:ext>
            </a:extLst>
          </p:cNvPr>
          <p:cNvSpPr txBox="1"/>
          <p:nvPr/>
        </p:nvSpPr>
        <p:spPr>
          <a:xfrm>
            <a:off x="5837890" y="3307809"/>
            <a:ext cx="2262335"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子：受託者</a:t>
            </a:r>
            <a:endParaRPr kumimoji="1" lang="en-US" altLang="ja-JP" sz="2400" b="0"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sp>
        <p:nvSpPr>
          <p:cNvPr id="25" name="テキスト ボックス 24">
            <a:extLst>
              <a:ext uri="{FF2B5EF4-FFF2-40B4-BE49-F238E27FC236}">
                <a16:creationId xmlns:a16="http://schemas.microsoft.com/office/drawing/2014/main" id="{61846E6D-C3F1-4E9D-8ACC-9329A1B30A9E}"/>
              </a:ext>
            </a:extLst>
          </p:cNvPr>
          <p:cNvSpPr txBox="1"/>
          <p:nvPr/>
        </p:nvSpPr>
        <p:spPr>
          <a:xfrm>
            <a:off x="1703726" y="865467"/>
            <a:ext cx="6081258" cy="967081"/>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j-ea"/>
                <a:ea typeface="+mj-ea"/>
                <a:cs typeface="メイリオ" pitchFamily="50" charset="-128"/>
              </a:rPr>
              <a:t>当事者間で信託契約を締結</a:t>
            </a:r>
            <a:endParaRPr kumimoji="1" lang="en-US" altLang="ja-JP" sz="2800" b="0" i="0" u="none" strike="noStrike" kern="1200" cap="none" spc="0" normalizeH="0" baseline="0" noProof="0" dirty="0">
              <a:ln>
                <a:noFill/>
              </a:ln>
              <a:solidFill>
                <a:prstClr val="black"/>
              </a:solidFill>
              <a:effectLst/>
              <a:uLnTx/>
              <a:uFillTx/>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j-ea"/>
                <a:ea typeface="+mj-ea"/>
                <a:cs typeface="メイリオ" pitchFamily="50" charset="-128"/>
              </a:rPr>
              <a:t>受託者に</a:t>
            </a:r>
            <a:r>
              <a:rPr kumimoji="1" lang="ja-JP" altLang="en-US" sz="2800" b="0" i="0" u="none" strike="noStrike" kern="1200" cap="none" spc="0" normalizeH="0" baseline="0" noProof="0" dirty="0">
                <a:ln>
                  <a:noFill/>
                </a:ln>
                <a:solidFill>
                  <a:srgbClr val="FF0000"/>
                </a:solidFill>
                <a:effectLst/>
                <a:uLnTx/>
                <a:uFillTx/>
                <a:latin typeface="+mj-ea"/>
                <a:ea typeface="+mj-ea"/>
                <a:cs typeface="メイリオ" pitchFamily="50" charset="-128"/>
              </a:rPr>
              <a:t>預金・不動産</a:t>
            </a:r>
            <a:r>
              <a:rPr kumimoji="1" lang="ja-JP" altLang="en-US" sz="2800" b="0" i="0" u="none" strike="noStrike" kern="1200" cap="none" spc="0" normalizeH="0" baseline="0" noProof="0" dirty="0">
                <a:ln>
                  <a:noFill/>
                </a:ln>
                <a:solidFill>
                  <a:prstClr val="black"/>
                </a:solidFill>
                <a:effectLst/>
                <a:uLnTx/>
                <a:uFillTx/>
                <a:latin typeface="+mj-ea"/>
                <a:ea typeface="+mj-ea"/>
                <a:cs typeface="メイリオ" pitchFamily="50" charset="-128"/>
              </a:rPr>
              <a:t>を</a:t>
            </a:r>
            <a:r>
              <a:rPr kumimoji="1" lang="ja-JP" altLang="en-US" sz="2800" b="0" i="0" u="none" strike="noStrike" kern="1200" cap="none" spc="0" normalizeH="0" baseline="0" noProof="0" dirty="0">
                <a:ln>
                  <a:noFill/>
                </a:ln>
                <a:solidFill>
                  <a:srgbClr val="FF0000"/>
                </a:solidFill>
                <a:effectLst/>
                <a:uLnTx/>
                <a:uFillTx/>
                <a:latin typeface="+mj-ea"/>
                <a:ea typeface="+mj-ea"/>
                <a:cs typeface="メイリオ" pitchFamily="50" charset="-128"/>
              </a:rPr>
              <a:t>信託します。</a:t>
            </a:r>
            <a:endParaRPr kumimoji="1" lang="en-US" altLang="ja-JP" sz="2800" b="0"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pic>
        <p:nvPicPr>
          <p:cNvPr id="26" name="Picture 2" descr="åã»ãéã®ãã¼ã¯">
            <a:extLst>
              <a:ext uri="{FF2B5EF4-FFF2-40B4-BE49-F238E27FC236}">
                <a16:creationId xmlns:a16="http://schemas.microsoft.com/office/drawing/2014/main" id="{59054361-8B82-49E3-A3D1-21D9454A560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3052" y="5372467"/>
            <a:ext cx="992753" cy="9927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54404DF9-BA0F-4249-B3A5-ACE5A2BE73D0}"/>
              </a:ext>
            </a:extLst>
          </p:cNvPr>
          <p:cNvSpPr txBox="1"/>
          <p:nvPr/>
        </p:nvSpPr>
        <p:spPr>
          <a:xfrm>
            <a:off x="4093564" y="4194337"/>
            <a:ext cx="5080502"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a:t>
            </a: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登記名義を変更する。</a:t>
            </a:r>
            <a:endParaRPr kumimoji="1" lang="en-US" altLang="ja-JP" sz="2400" b="0" i="0" u="none" strike="noStrike" kern="1200" cap="none" spc="0" normalizeH="0" baseline="0" noProof="0" dirty="0">
              <a:ln>
                <a:noFill/>
              </a:ln>
              <a:solidFill>
                <a:srgbClr val="FF0000"/>
              </a:solidFill>
              <a:effectLst/>
              <a:uLnTx/>
              <a:uFillTx/>
              <a:latin typeface="+mj-ea"/>
              <a:ea typeface="+mj-ea"/>
              <a:cs typeface="メイリオ" pitchFamily="50" charset="-128"/>
            </a:endParaRPr>
          </a:p>
        </p:txBody>
      </p:sp>
      <p:sp>
        <p:nvSpPr>
          <p:cNvPr id="28" name="テキスト ボックス 27">
            <a:extLst>
              <a:ext uri="{FF2B5EF4-FFF2-40B4-BE49-F238E27FC236}">
                <a16:creationId xmlns:a16="http://schemas.microsoft.com/office/drawing/2014/main" id="{EEB838FE-034B-4038-BDDC-9B89D44FE6F8}"/>
              </a:ext>
            </a:extLst>
          </p:cNvPr>
          <p:cNvSpPr txBox="1"/>
          <p:nvPr/>
        </p:nvSpPr>
        <p:spPr>
          <a:xfrm>
            <a:off x="4049260" y="5712342"/>
            <a:ext cx="4764991" cy="843970"/>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a:t>
            </a: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受託者名義の信託用の</a:t>
            </a:r>
            <a:endParaRPr kumimoji="1" lang="en-US" altLang="ja-JP" sz="2400" b="0" i="0" u="none" strike="noStrike" kern="1200" cap="none" spc="0" normalizeH="0" baseline="0" noProof="0" dirty="0">
              <a:ln>
                <a:noFill/>
              </a:ln>
              <a:solidFill>
                <a:srgbClr val="FF0000"/>
              </a:solidFill>
              <a:effectLst/>
              <a:uLnTx/>
              <a:uFillTx/>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　　　銀行口座を作成する。</a:t>
            </a:r>
            <a:endParaRPr kumimoji="1" lang="en-US" altLang="ja-JP" sz="2400" b="0" i="0" u="none" strike="noStrike" kern="1200" cap="none" spc="0" normalizeH="0" baseline="0" noProof="0" dirty="0">
              <a:ln>
                <a:noFill/>
              </a:ln>
              <a:solidFill>
                <a:srgbClr val="FF0000"/>
              </a:solidFill>
              <a:effectLst/>
              <a:uLnTx/>
              <a:uFillTx/>
              <a:latin typeface="+mj-ea"/>
              <a:ea typeface="+mj-ea"/>
              <a:cs typeface="メイリオ" pitchFamily="50" charset="-128"/>
            </a:endParaRPr>
          </a:p>
        </p:txBody>
      </p:sp>
      <p:pic>
        <p:nvPicPr>
          <p:cNvPr id="29" name="図 28">
            <a:extLst>
              <a:ext uri="{FF2B5EF4-FFF2-40B4-BE49-F238E27FC236}">
                <a16:creationId xmlns:a16="http://schemas.microsoft.com/office/drawing/2014/main" id="{991C5CE1-D7EE-44EB-BFE6-83C12A747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6966" y="1976493"/>
            <a:ext cx="952652" cy="1246886"/>
          </a:xfrm>
          <a:prstGeom prst="rect">
            <a:avLst/>
          </a:prstGeom>
        </p:spPr>
      </p:pic>
      <p:pic>
        <p:nvPicPr>
          <p:cNvPr id="30" name="図 29">
            <a:extLst>
              <a:ext uri="{FF2B5EF4-FFF2-40B4-BE49-F238E27FC236}">
                <a16:creationId xmlns:a16="http://schemas.microsoft.com/office/drawing/2014/main" id="{D1AC3180-9D65-4E49-A77E-CF7A73910E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4986" y="1914844"/>
            <a:ext cx="1144597" cy="1318608"/>
          </a:xfrm>
          <a:prstGeom prst="rect">
            <a:avLst/>
          </a:prstGeom>
        </p:spPr>
      </p:pic>
      <p:sp>
        <p:nvSpPr>
          <p:cNvPr id="31" name="テキスト ボックス 30">
            <a:extLst>
              <a:ext uri="{FF2B5EF4-FFF2-40B4-BE49-F238E27FC236}">
                <a16:creationId xmlns:a16="http://schemas.microsoft.com/office/drawing/2014/main" id="{7F5F7CE6-59BD-431E-9C0B-29CC54E59902}"/>
              </a:ext>
            </a:extLst>
          </p:cNvPr>
          <p:cNvSpPr txBox="1"/>
          <p:nvPr/>
        </p:nvSpPr>
        <p:spPr>
          <a:xfrm>
            <a:off x="3697903" y="2402673"/>
            <a:ext cx="1471916" cy="461665"/>
          </a:xfrm>
          <a:prstGeom prst="rect">
            <a:avLst/>
          </a:prstGeom>
          <a:noFill/>
        </p:spPr>
        <p:txBody>
          <a:bodyPr wrap="square" rtlCol="0">
            <a:spAutoFit/>
          </a:bodyPr>
          <a:lstStyle/>
          <a:p>
            <a:r>
              <a:rPr kumimoji="1" lang="ja-JP" altLang="en-US" sz="2400" b="1" dirty="0">
                <a:latin typeface="+mj-ea"/>
                <a:ea typeface="+mj-ea"/>
              </a:rPr>
              <a:t>信託契約</a:t>
            </a:r>
          </a:p>
        </p:txBody>
      </p:sp>
      <p:sp>
        <p:nvSpPr>
          <p:cNvPr id="32" name="テキスト ボックス 31">
            <a:extLst>
              <a:ext uri="{FF2B5EF4-FFF2-40B4-BE49-F238E27FC236}">
                <a16:creationId xmlns:a16="http://schemas.microsoft.com/office/drawing/2014/main" id="{1D3C892E-0ED9-40F9-A1C9-73B4DAA3E501}"/>
              </a:ext>
            </a:extLst>
          </p:cNvPr>
          <p:cNvSpPr txBox="1"/>
          <p:nvPr/>
        </p:nvSpPr>
        <p:spPr>
          <a:xfrm>
            <a:off x="3044218" y="4729644"/>
            <a:ext cx="1349732" cy="615553"/>
          </a:xfrm>
          <a:prstGeom prst="rect">
            <a:avLst/>
          </a:prstGeom>
          <a:noFill/>
        </p:spPr>
        <p:txBody>
          <a:bodyPr wrap="square" rtlCol="0">
            <a:spAutoFit/>
          </a:bodyPr>
          <a:lstStyle/>
          <a:p>
            <a:r>
              <a:rPr lang="ja-JP" altLang="en-US" sz="2000" b="1" dirty="0">
                <a:latin typeface="+mj-ea"/>
                <a:ea typeface="+mj-ea"/>
              </a:rPr>
              <a:t>不動産</a:t>
            </a:r>
            <a:r>
              <a:rPr kumimoji="1" lang="ja-JP" altLang="en-US" sz="2000" b="1" dirty="0">
                <a:latin typeface="+mj-ea"/>
                <a:ea typeface="+mj-ea"/>
              </a:rPr>
              <a:t>　</a:t>
            </a:r>
            <a:endParaRPr kumimoji="1" lang="en-US" altLang="ja-JP" sz="2000" b="1" dirty="0">
              <a:latin typeface="+mj-ea"/>
              <a:ea typeface="+mj-ea"/>
            </a:endParaRPr>
          </a:p>
          <a:p>
            <a:r>
              <a:rPr kumimoji="1" lang="ja-JP" altLang="en-US" sz="1400" b="1" dirty="0">
                <a:latin typeface="+mj-ea"/>
                <a:ea typeface="+mj-ea"/>
              </a:rPr>
              <a:t>例）ご自宅</a:t>
            </a:r>
            <a:endParaRPr lang="en-US" altLang="ja-JP" sz="2000" b="1" dirty="0">
              <a:latin typeface="+mj-ea"/>
              <a:ea typeface="+mj-ea"/>
            </a:endParaRPr>
          </a:p>
        </p:txBody>
      </p:sp>
      <p:sp>
        <p:nvSpPr>
          <p:cNvPr id="33" name="テキスト ボックス 32">
            <a:extLst>
              <a:ext uri="{FF2B5EF4-FFF2-40B4-BE49-F238E27FC236}">
                <a16:creationId xmlns:a16="http://schemas.microsoft.com/office/drawing/2014/main" id="{190494F1-8D51-4535-8BF4-11219571B725}"/>
              </a:ext>
            </a:extLst>
          </p:cNvPr>
          <p:cNvSpPr txBox="1"/>
          <p:nvPr/>
        </p:nvSpPr>
        <p:spPr>
          <a:xfrm>
            <a:off x="3206598" y="6340520"/>
            <a:ext cx="819207" cy="400110"/>
          </a:xfrm>
          <a:prstGeom prst="rect">
            <a:avLst/>
          </a:prstGeom>
          <a:noFill/>
        </p:spPr>
        <p:txBody>
          <a:bodyPr wrap="square" rtlCol="0">
            <a:spAutoFit/>
          </a:bodyPr>
          <a:lstStyle/>
          <a:p>
            <a:r>
              <a:rPr kumimoji="1" lang="ja-JP" altLang="en-US" sz="2000" b="1" dirty="0">
                <a:latin typeface="+mj-ea"/>
                <a:ea typeface="+mj-ea"/>
              </a:rPr>
              <a:t>金銭</a:t>
            </a:r>
          </a:p>
        </p:txBody>
      </p:sp>
      <p:sp>
        <p:nvSpPr>
          <p:cNvPr id="34" name="テキスト ボックス 33">
            <a:extLst>
              <a:ext uri="{FF2B5EF4-FFF2-40B4-BE49-F238E27FC236}">
                <a16:creationId xmlns:a16="http://schemas.microsoft.com/office/drawing/2014/main" id="{B4C2B4D1-CC86-4154-8E6C-83B02FE0DBE2}"/>
              </a:ext>
            </a:extLst>
          </p:cNvPr>
          <p:cNvSpPr txBox="1"/>
          <p:nvPr/>
        </p:nvSpPr>
        <p:spPr>
          <a:xfrm>
            <a:off x="99727" y="4847381"/>
            <a:ext cx="2407978" cy="830997"/>
          </a:xfrm>
          <a:prstGeom prst="rect">
            <a:avLst/>
          </a:prstGeom>
          <a:noFill/>
        </p:spPr>
        <p:txBody>
          <a:bodyPr wrap="square" rtlCol="0">
            <a:spAutoFit/>
          </a:bodyPr>
          <a:lstStyle/>
          <a:p>
            <a:r>
              <a:rPr kumimoji="1" lang="ja-JP" altLang="en-US" sz="2400" b="1" dirty="0">
                <a:solidFill>
                  <a:srgbClr val="FF0000"/>
                </a:solidFill>
                <a:latin typeface="+mj-ea"/>
                <a:ea typeface="+mj-ea"/>
              </a:rPr>
              <a:t>信託する財産</a:t>
            </a:r>
            <a:endParaRPr kumimoji="1" lang="en-US" altLang="ja-JP" sz="2400" b="1" dirty="0">
              <a:solidFill>
                <a:srgbClr val="FF0000"/>
              </a:solidFill>
              <a:latin typeface="+mj-ea"/>
              <a:ea typeface="+mj-ea"/>
            </a:endParaRPr>
          </a:p>
          <a:p>
            <a:r>
              <a:rPr lang="ja-JP" altLang="en-US" sz="2400" b="1" dirty="0">
                <a:solidFill>
                  <a:srgbClr val="FF0000"/>
                </a:solidFill>
                <a:latin typeface="+mj-ea"/>
                <a:ea typeface="+mj-ea"/>
              </a:rPr>
              <a:t>  （信託財産）</a:t>
            </a:r>
            <a:endParaRPr kumimoji="1" lang="ja-JP" altLang="en-US" sz="2400" b="1" dirty="0">
              <a:solidFill>
                <a:srgbClr val="FF0000"/>
              </a:solidFill>
              <a:latin typeface="+mj-ea"/>
              <a:ea typeface="+mj-ea"/>
            </a:endParaRPr>
          </a:p>
        </p:txBody>
      </p:sp>
      <p:sp>
        <p:nvSpPr>
          <p:cNvPr id="35" name="左中かっこ 34">
            <a:extLst>
              <a:ext uri="{FF2B5EF4-FFF2-40B4-BE49-F238E27FC236}">
                <a16:creationId xmlns:a16="http://schemas.microsoft.com/office/drawing/2014/main" id="{6FDE8C0E-1488-4F16-ABB4-171AA96C70F0}"/>
              </a:ext>
            </a:extLst>
          </p:cNvPr>
          <p:cNvSpPr/>
          <p:nvPr/>
        </p:nvSpPr>
        <p:spPr>
          <a:xfrm>
            <a:off x="2121000" y="4380517"/>
            <a:ext cx="773411" cy="1577277"/>
          </a:xfrm>
          <a:prstGeom prst="leftBrace">
            <a:avLst>
              <a:gd name="adj1" fmla="val 8333"/>
              <a:gd name="adj2" fmla="val 5138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mj-ea"/>
              <a:ea typeface="+mj-ea"/>
            </a:endParaRPr>
          </a:p>
        </p:txBody>
      </p:sp>
      <p:cxnSp>
        <p:nvCxnSpPr>
          <p:cNvPr id="36" name="直線コネクタ 35">
            <a:extLst>
              <a:ext uri="{FF2B5EF4-FFF2-40B4-BE49-F238E27FC236}">
                <a16:creationId xmlns:a16="http://schemas.microsoft.com/office/drawing/2014/main" id="{E669EE6E-4B8E-4AD4-BA15-2CFFB6C8C570}"/>
              </a:ext>
            </a:extLst>
          </p:cNvPr>
          <p:cNvCxnSpPr>
            <a:cxnSpLocks/>
          </p:cNvCxnSpPr>
          <p:nvPr/>
        </p:nvCxnSpPr>
        <p:spPr>
          <a:xfrm>
            <a:off x="893220" y="1789869"/>
            <a:ext cx="748470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2" name="図 21" descr="アイコン&#10;&#10;自動的に生成された説明">
            <a:extLst>
              <a:ext uri="{FF2B5EF4-FFF2-40B4-BE49-F238E27FC236}">
                <a16:creationId xmlns:a16="http://schemas.microsoft.com/office/drawing/2014/main" id="{700EE761-7D6B-40B4-BA57-43EDDB004D64}"/>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3013166" y="3815763"/>
            <a:ext cx="1032524" cy="886612"/>
          </a:xfrm>
          <a:prstGeom prst="rect">
            <a:avLst/>
          </a:prstGeom>
        </p:spPr>
      </p:pic>
    </p:spTree>
    <p:extLst>
      <p:ext uri="{BB962C8B-B14F-4D97-AF65-F5344CB8AC3E}">
        <p14:creationId xmlns:p14="http://schemas.microsoft.com/office/powerpoint/2010/main" val="3681878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6999030" y="6407837"/>
            <a:ext cx="2057400" cy="365125"/>
          </a:xfrm>
        </p:spPr>
        <p:txBody>
          <a:bodyPr/>
          <a:lstStyle/>
          <a:p>
            <a:fld id="{973C32F0-AC67-4652-A9E0-16BE7F53E430}" type="slidenum">
              <a:rPr kumimoji="1" lang="ja-JP" altLang="en-US" smtClean="0"/>
              <a:t>29</a:t>
            </a:fld>
            <a:endParaRPr kumimoji="1" lang="ja-JP" altLang="en-US" dirty="0"/>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②信託契約中（不動産の取扱い）</a:t>
            </a:r>
          </a:p>
        </p:txBody>
      </p:sp>
      <p:sp>
        <p:nvSpPr>
          <p:cNvPr id="23" name="テキスト ボックス 22">
            <a:extLst>
              <a:ext uri="{FF2B5EF4-FFF2-40B4-BE49-F238E27FC236}">
                <a16:creationId xmlns:a16="http://schemas.microsoft.com/office/drawing/2014/main" id="{999C3C87-B268-4A11-9D6E-F9915416D0B7}"/>
              </a:ext>
            </a:extLst>
          </p:cNvPr>
          <p:cNvSpPr txBox="1"/>
          <p:nvPr/>
        </p:nvSpPr>
        <p:spPr>
          <a:xfrm>
            <a:off x="41548" y="905610"/>
            <a:ext cx="9060901" cy="1213302"/>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信託された不動産の管理などは全て受託者である</a:t>
            </a:r>
            <a:r>
              <a:rPr lang="ja-JP" altLang="en-US" sz="2400" dirty="0">
                <a:solidFill>
                  <a:srgbClr val="FF0000"/>
                </a:solidFill>
                <a:latin typeface="+mj-ea"/>
                <a:ea typeface="+mj-ea"/>
                <a:cs typeface="メイリオ" pitchFamily="50" charset="-128"/>
              </a:rPr>
              <a:t>子</a:t>
            </a: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が行います。</a:t>
            </a: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不動産の居住権や売却・賃貸した際の</a:t>
            </a: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利益（売却代金、賃料）は、受益権を持つ親に帰属します。</a:t>
            </a:r>
            <a:endParaRPr kumimoji="1" lang="en-US" altLang="ja-JP" sz="2400" b="0" i="0" u="none" strike="noStrike" kern="1200" cap="none" spc="0" normalizeH="0" baseline="0" noProof="0" dirty="0">
              <a:ln>
                <a:noFill/>
              </a:ln>
              <a:solidFill>
                <a:srgbClr val="FF0000"/>
              </a:solidFill>
              <a:effectLst/>
              <a:uLnTx/>
              <a:uFillTx/>
              <a:latin typeface="+mj-ea"/>
              <a:ea typeface="+mj-ea"/>
              <a:cs typeface="メイリオ" pitchFamily="50" charset="-128"/>
            </a:endParaRPr>
          </a:p>
        </p:txBody>
      </p:sp>
      <p:sp>
        <p:nvSpPr>
          <p:cNvPr id="24" name="右矢印 15">
            <a:extLst>
              <a:ext uri="{FF2B5EF4-FFF2-40B4-BE49-F238E27FC236}">
                <a16:creationId xmlns:a16="http://schemas.microsoft.com/office/drawing/2014/main" id="{2F872F9B-032F-4364-B4BF-F02D7A447136}"/>
              </a:ext>
            </a:extLst>
          </p:cNvPr>
          <p:cNvSpPr/>
          <p:nvPr/>
        </p:nvSpPr>
        <p:spPr>
          <a:xfrm rot="13356101">
            <a:off x="2707693" y="4568789"/>
            <a:ext cx="1167776" cy="461438"/>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ea"/>
              <a:ea typeface="+mj-ea"/>
              <a:cs typeface="+mn-cs"/>
            </a:endParaRPr>
          </a:p>
        </p:txBody>
      </p:sp>
      <p:sp>
        <p:nvSpPr>
          <p:cNvPr id="25" name="テキスト ボックス 24">
            <a:extLst>
              <a:ext uri="{FF2B5EF4-FFF2-40B4-BE49-F238E27FC236}">
                <a16:creationId xmlns:a16="http://schemas.microsoft.com/office/drawing/2014/main" id="{00FD07B9-A476-4B97-BDF2-E90F194C5848}"/>
              </a:ext>
            </a:extLst>
          </p:cNvPr>
          <p:cNvSpPr txBox="1"/>
          <p:nvPr/>
        </p:nvSpPr>
        <p:spPr>
          <a:xfrm>
            <a:off x="870250" y="4771089"/>
            <a:ext cx="2391217" cy="843970"/>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mj-ea"/>
                <a:ea typeface="+mj-ea"/>
                <a:cs typeface="メイリオ" pitchFamily="50" charset="-128"/>
              </a:rPr>
              <a:t>居住権・賃料</a:t>
            </a:r>
            <a:endParaRPr kumimoji="1" lang="en-US" altLang="ja-JP" sz="2400" b="1" i="0" u="none" strike="noStrike" kern="1200" cap="none" spc="0" normalizeH="0" baseline="0" noProof="0" dirty="0">
              <a:ln>
                <a:noFill/>
              </a:ln>
              <a:solidFill>
                <a:srgbClr val="FF0000"/>
              </a:solidFill>
              <a:effectLst/>
              <a:uLnTx/>
              <a:uFillTx/>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mj-ea"/>
                <a:ea typeface="+mj-ea"/>
                <a:cs typeface="メイリオ" pitchFamily="50" charset="-128"/>
              </a:rPr>
              <a:t>などの利益</a:t>
            </a:r>
          </a:p>
        </p:txBody>
      </p:sp>
      <p:sp>
        <p:nvSpPr>
          <p:cNvPr id="28" name="右矢印 15">
            <a:extLst>
              <a:ext uri="{FF2B5EF4-FFF2-40B4-BE49-F238E27FC236}">
                <a16:creationId xmlns:a16="http://schemas.microsoft.com/office/drawing/2014/main" id="{F4087613-1717-46D9-A424-3C9E6C532958}"/>
              </a:ext>
            </a:extLst>
          </p:cNvPr>
          <p:cNvSpPr/>
          <p:nvPr/>
        </p:nvSpPr>
        <p:spPr>
          <a:xfrm rot="7983765" flipV="1">
            <a:off x="5017604" y="4548821"/>
            <a:ext cx="1146696" cy="444536"/>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ea"/>
              <a:ea typeface="+mj-ea"/>
              <a:cs typeface="+mn-cs"/>
            </a:endParaRPr>
          </a:p>
        </p:txBody>
      </p:sp>
      <p:sp>
        <p:nvSpPr>
          <p:cNvPr id="29" name="テキスト ボックス 28">
            <a:extLst>
              <a:ext uri="{FF2B5EF4-FFF2-40B4-BE49-F238E27FC236}">
                <a16:creationId xmlns:a16="http://schemas.microsoft.com/office/drawing/2014/main" id="{B7B94EBD-ECEF-4DC7-AA99-6CC4C8759BB1}"/>
              </a:ext>
            </a:extLst>
          </p:cNvPr>
          <p:cNvSpPr txBox="1"/>
          <p:nvPr/>
        </p:nvSpPr>
        <p:spPr>
          <a:xfrm>
            <a:off x="5798682" y="4732738"/>
            <a:ext cx="3012119"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lang="ja-JP" altLang="en-US" sz="2400" b="1" dirty="0">
                <a:solidFill>
                  <a:srgbClr val="FF0000"/>
                </a:solidFill>
                <a:latin typeface="+mj-ea"/>
                <a:ea typeface="+mj-ea"/>
                <a:cs typeface="メイリオ" pitchFamily="50" charset="-128"/>
              </a:rPr>
              <a:t>売却・賃貸・管理</a:t>
            </a:r>
            <a:r>
              <a:rPr kumimoji="1" lang="ja-JP" altLang="en-US" sz="2400" b="1" i="0" u="none" strike="noStrike" kern="1200" cap="none" spc="0" normalizeH="0" baseline="0" noProof="0" dirty="0">
                <a:ln>
                  <a:noFill/>
                </a:ln>
                <a:solidFill>
                  <a:srgbClr val="FF0000"/>
                </a:solidFill>
                <a:effectLst/>
                <a:uLnTx/>
                <a:uFillTx/>
                <a:latin typeface="+mj-ea"/>
                <a:ea typeface="+mj-ea"/>
                <a:cs typeface="メイリオ" pitchFamily="50" charset="-128"/>
              </a:rPr>
              <a:t>等</a:t>
            </a:r>
          </a:p>
        </p:txBody>
      </p:sp>
      <p:sp>
        <p:nvSpPr>
          <p:cNvPr id="30" name="正方形/長方形 29">
            <a:extLst>
              <a:ext uri="{FF2B5EF4-FFF2-40B4-BE49-F238E27FC236}">
                <a16:creationId xmlns:a16="http://schemas.microsoft.com/office/drawing/2014/main" id="{3D242F9C-8BC8-44FF-827B-2BD3C9591403}"/>
              </a:ext>
            </a:extLst>
          </p:cNvPr>
          <p:cNvSpPr/>
          <p:nvPr/>
        </p:nvSpPr>
        <p:spPr>
          <a:xfrm>
            <a:off x="2985323" y="2852932"/>
            <a:ext cx="3215458" cy="439384"/>
          </a:xfrm>
          <a:prstGeom prst="rect">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ea"/>
              <a:ea typeface="+mj-ea"/>
            </a:endParaRPr>
          </a:p>
        </p:txBody>
      </p:sp>
      <p:sp>
        <p:nvSpPr>
          <p:cNvPr id="31" name="テキスト ボックス 30">
            <a:extLst>
              <a:ext uri="{FF2B5EF4-FFF2-40B4-BE49-F238E27FC236}">
                <a16:creationId xmlns:a16="http://schemas.microsoft.com/office/drawing/2014/main" id="{648D603A-39BB-45E1-B85A-85E6EF771168}"/>
              </a:ext>
            </a:extLst>
          </p:cNvPr>
          <p:cNvSpPr txBox="1"/>
          <p:nvPr/>
        </p:nvSpPr>
        <p:spPr>
          <a:xfrm>
            <a:off x="3901807" y="2890085"/>
            <a:ext cx="2294673" cy="461665"/>
          </a:xfrm>
          <a:prstGeom prst="rect">
            <a:avLst/>
          </a:prstGeom>
          <a:noFill/>
        </p:spPr>
        <p:txBody>
          <a:bodyPr wrap="square" rtlCol="0">
            <a:spAutoFit/>
          </a:bodyPr>
          <a:lstStyle/>
          <a:p>
            <a:r>
              <a:rPr kumimoji="1" lang="ja-JP" altLang="en-US" sz="2400" b="1" dirty="0">
                <a:latin typeface="+mj-ea"/>
                <a:ea typeface="+mj-ea"/>
              </a:rPr>
              <a:t>信託契約</a:t>
            </a:r>
          </a:p>
        </p:txBody>
      </p:sp>
      <p:sp>
        <p:nvSpPr>
          <p:cNvPr id="32" name="正方形/長方形 31">
            <a:extLst>
              <a:ext uri="{FF2B5EF4-FFF2-40B4-BE49-F238E27FC236}">
                <a16:creationId xmlns:a16="http://schemas.microsoft.com/office/drawing/2014/main" id="{91AD7154-9DEB-44A1-8BE0-05E2D39B4239}"/>
              </a:ext>
            </a:extLst>
          </p:cNvPr>
          <p:cNvSpPr/>
          <p:nvPr/>
        </p:nvSpPr>
        <p:spPr>
          <a:xfrm>
            <a:off x="596402" y="2660654"/>
            <a:ext cx="969222" cy="3867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mj-ea"/>
                <a:ea typeface="+mj-ea"/>
              </a:rPr>
              <a:t>受益権</a:t>
            </a:r>
            <a:endParaRPr kumimoji="1" lang="en-US" altLang="ja-JP" dirty="0">
              <a:solidFill>
                <a:schemeClr val="tx1"/>
              </a:solidFill>
              <a:latin typeface="+mj-ea"/>
              <a:ea typeface="+mj-ea"/>
            </a:endParaRPr>
          </a:p>
        </p:txBody>
      </p:sp>
      <p:sp>
        <p:nvSpPr>
          <p:cNvPr id="33" name="正方形/長方形 32">
            <a:extLst>
              <a:ext uri="{FF2B5EF4-FFF2-40B4-BE49-F238E27FC236}">
                <a16:creationId xmlns:a16="http://schemas.microsoft.com/office/drawing/2014/main" id="{690B3C31-BEE4-43F2-B8AC-1974F614960E}"/>
              </a:ext>
            </a:extLst>
          </p:cNvPr>
          <p:cNvSpPr/>
          <p:nvPr/>
        </p:nvSpPr>
        <p:spPr>
          <a:xfrm>
            <a:off x="7600841" y="2700702"/>
            <a:ext cx="984865" cy="38946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mj-ea"/>
                <a:ea typeface="+mj-ea"/>
              </a:rPr>
              <a:t>管理権</a:t>
            </a:r>
            <a:endParaRPr kumimoji="1" lang="en-US" altLang="ja-JP" dirty="0">
              <a:solidFill>
                <a:schemeClr val="tx1"/>
              </a:solidFill>
              <a:latin typeface="+mj-ea"/>
              <a:ea typeface="+mj-ea"/>
            </a:endParaRPr>
          </a:p>
        </p:txBody>
      </p:sp>
      <p:cxnSp>
        <p:nvCxnSpPr>
          <p:cNvPr id="34" name="直線コネクタ 33">
            <a:extLst>
              <a:ext uri="{FF2B5EF4-FFF2-40B4-BE49-F238E27FC236}">
                <a16:creationId xmlns:a16="http://schemas.microsoft.com/office/drawing/2014/main" id="{70E4102C-2A9E-490A-8DFF-30976C7CDD81}"/>
              </a:ext>
            </a:extLst>
          </p:cNvPr>
          <p:cNvCxnSpPr>
            <a:cxnSpLocks/>
          </p:cNvCxnSpPr>
          <p:nvPr/>
        </p:nvCxnSpPr>
        <p:spPr>
          <a:xfrm>
            <a:off x="188839" y="2124694"/>
            <a:ext cx="876632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35" name="図 34">
            <a:extLst>
              <a:ext uri="{FF2B5EF4-FFF2-40B4-BE49-F238E27FC236}">
                <a16:creationId xmlns:a16="http://schemas.microsoft.com/office/drawing/2014/main" id="{24E9E33F-9245-4890-AAAA-44874E618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2624" y="2602120"/>
            <a:ext cx="969221" cy="1268572"/>
          </a:xfrm>
          <a:prstGeom prst="rect">
            <a:avLst/>
          </a:prstGeom>
        </p:spPr>
      </p:pic>
      <p:pic>
        <p:nvPicPr>
          <p:cNvPr id="36" name="図 35">
            <a:extLst>
              <a:ext uri="{FF2B5EF4-FFF2-40B4-BE49-F238E27FC236}">
                <a16:creationId xmlns:a16="http://schemas.microsoft.com/office/drawing/2014/main" id="{A609EBD0-3D16-4A71-8B38-6E4477E583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6779" y="2575244"/>
            <a:ext cx="1144597" cy="1318608"/>
          </a:xfrm>
          <a:prstGeom prst="rect">
            <a:avLst/>
          </a:prstGeom>
        </p:spPr>
      </p:pic>
      <p:sp>
        <p:nvSpPr>
          <p:cNvPr id="37" name="テキスト ボックス 36">
            <a:extLst>
              <a:ext uri="{FF2B5EF4-FFF2-40B4-BE49-F238E27FC236}">
                <a16:creationId xmlns:a16="http://schemas.microsoft.com/office/drawing/2014/main" id="{98A7FDE3-1E65-492C-9595-43C6D26611E4}"/>
              </a:ext>
            </a:extLst>
          </p:cNvPr>
          <p:cNvSpPr txBox="1"/>
          <p:nvPr/>
        </p:nvSpPr>
        <p:spPr>
          <a:xfrm>
            <a:off x="877674" y="3910096"/>
            <a:ext cx="3375544"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mj-ea"/>
                <a:ea typeface="+mj-ea"/>
                <a:cs typeface="メイリオ" pitchFamily="50" charset="-128"/>
              </a:rPr>
              <a:t>親</a:t>
            </a: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：委託者</a:t>
            </a:r>
            <a:r>
              <a:rPr kumimoji="1" lang="ja-JP" altLang="en-US" sz="2000" b="0" i="0" u="none" strike="noStrike" kern="1200" cap="none" spc="0" normalizeH="0" baseline="0" noProof="0" dirty="0">
                <a:ln>
                  <a:noFill/>
                </a:ln>
                <a:solidFill>
                  <a:prstClr val="black"/>
                </a:solidFill>
                <a:effectLst/>
                <a:uLnTx/>
                <a:uFillTx/>
                <a:latin typeface="+mj-ea"/>
                <a:ea typeface="+mj-ea"/>
                <a:cs typeface="メイリオ" pitchFamily="50" charset="-128"/>
              </a:rPr>
              <a:t>（兼受益者）</a:t>
            </a:r>
          </a:p>
        </p:txBody>
      </p:sp>
      <p:sp>
        <p:nvSpPr>
          <p:cNvPr id="38" name="テキスト ボックス 37">
            <a:extLst>
              <a:ext uri="{FF2B5EF4-FFF2-40B4-BE49-F238E27FC236}">
                <a16:creationId xmlns:a16="http://schemas.microsoft.com/office/drawing/2014/main" id="{3323494A-8A3B-439F-9D83-0B143F595851}"/>
              </a:ext>
            </a:extLst>
          </p:cNvPr>
          <p:cNvSpPr txBox="1"/>
          <p:nvPr/>
        </p:nvSpPr>
        <p:spPr>
          <a:xfrm>
            <a:off x="6029679" y="3929056"/>
            <a:ext cx="2253789"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子：受託者</a:t>
            </a:r>
            <a:endParaRPr kumimoji="1" lang="en-US" altLang="ja-JP" sz="2400" b="0"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pic>
        <p:nvPicPr>
          <p:cNvPr id="20" name="図 19" descr="アイコン&#10;&#10;自動的に生成された説明">
            <a:extLst>
              <a:ext uri="{FF2B5EF4-FFF2-40B4-BE49-F238E27FC236}">
                <a16:creationId xmlns:a16="http://schemas.microsoft.com/office/drawing/2014/main" id="{1B47AAAD-99D6-46C3-BEE1-2B17D3818C0F}"/>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692663" y="5182891"/>
            <a:ext cx="1573798" cy="1351396"/>
          </a:xfrm>
          <a:prstGeom prst="rect">
            <a:avLst/>
          </a:prstGeom>
        </p:spPr>
      </p:pic>
      <p:sp>
        <p:nvSpPr>
          <p:cNvPr id="21" name="テキスト ボックス 20">
            <a:extLst>
              <a:ext uri="{FF2B5EF4-FFF2-40B4-BE49-F238E27FC236}">
                <a16:creationId xmlns:a16="http://schemas.microsoft.com/office/drawing/2014/main" id="{FB5E214B-0409-406E-966D-58586C0E8D49}"/>
              </a:ext>
            </a:extLst>
          </p:cNvPr>
          <p:cNvSpPr txBox="1"/>
          <p:nvPr/>
        </p:nvSpPr>
        <p:spPr>
          <a:xfrm>
            <a:off x="5676469" y="5150593"/>
            <a:ext cx="3729813" cy="382305"/>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b="1" i="0" u="sng" strike="noStrike" kern="1200" cap="none" spc="0" normalizeH="0" baseline="0" noProof="0" dirty="0">
                <a:ln>
                  <a:noFill/>
                </a:ln>
                <a:solidFill>
                  <a:srgbClr val="FF0000"/>
                </a:solidFill>
                <a:effectLst/>
                <a:uLnTx/>
                <a:uFillTx/>
                <a:latin typeface="+mj-ea"/>
                <a:ea typeface="+mj-ea"/>
                <a:cs typeface="メイリオ" pitchFamily="50" charset="-128"/>
              </a:rPr>
              <a:t>裁判所の監督など制約がない！</a:t>
            </a:r>
          </a:p>
        </p:txBody>
      </p:sp>
    </p:spTree>
    <p:extLst>
      <p:ext uri="{BB962C8B-B14F-4D97-AF65-F5344CB8AC3E}">
        <p14:creationId xmlns:p14="http://schemas.microsoft.com/office/powerpoint/2010/main" val="326162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第１部</a:t>
            </a: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a:t>
            </a:fld>
            <a:endParaRPr kumimoji="1" lang="ja-JP" altLang="en-US"/>
          </a:p>
        </p:txBody>
      </p:sp>
      <p:pic>
        <p:nvPicPr>
          <p:cNvPr id="19" name="図 18" descr="to_logo2.jpg">
            <a:extLst>
              <a:ext uri="{FF2B5EF4-FFF2-40B4-BE49-F238E27FC236}">
                <a16:creationId xmlns:a16="http://schemas.microsoft.com/office/drawing/2014/main" id="{DA7D52B7-8D4E-49E9-AD07-17F1DE35E9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906" y="6115987"/>
            <a:ext cx="605488" cy="605488"/>
          </a:xfrm>
          <a:prstGeom prst="rect">
            <a:avLst/>
          </a:prstGeom>
        </p:spPr>
      </p:pic>
      <p:sp>
        <p:nvSpPr>
          <p:cNvPr id="2" name="正方形/長方形 1">
            <a:extLst>
              <a:ext uri="{FF2B5EF4-FFF2-40B4-BE49-F238E27FC236}">
                <a16:creationId xmlns:a16="http://schemas.microsoft.com/office/drawing/2014/main" id="{AA65CC9E-BABD-485B-B75E-3B793ABB73E5}"/>
              </a:ext>
            </a:extLst>
          </p:cNvPr>
          <p:cNvSpPr/>
          <p:nvPr/>
        </p:nvSpPr>
        <p:spPr>
          <a:xfrm>
            <a:off x="0" y="1786855"/>
            <a:ext cx="9144000" cy="3498209"/>
          </a:xfrm>
          <a:prstGeom prst="rect">
            <a:avLst/>
          </a:prstGeom>
          <a:gradFill>
            <a:gsLst>
              <a:gs pos="0">
                <a:srgbClr val="00B0F0"/>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78DEB3C-C365-4FFB-9847-C69F65575DF9}"/>
              </a:ext>
            </a:extLst>
          </p:cNvPr>
          <p:cNvSpPr txBox="1"/>
          <p:nvPr/>
        </p:nvSpPr>
        <p:spPr>
          <a:xfrm>
            <a:off x="1287187" y="2736502"/>
            <a:ext cx="7101804" cy="1384995"/>
          </a:xfrm>
          <a:prstGeom prst="rect">
            <a:avLst/>
          </a:prstGeom>
          <a:noFill/>
        </p:spPr>
        <p:txBody>
          <a:bodyPr wrap="square" rtlCol="0">
            <a:spAutoFit/>
          </a:bodyPr>
          <a:lstStyle/>
          <a:p>
            <a:r>
              <a:rPr kumimoji="1" lang="ja-JP" altLang="en-US" sz="4800" b="1" dirty="0">
                <a:solidFill>
                  <a:schemeClr val="bg1"/>
                </a:solidFill>
                <a:latin typeface="メイリオ" panose="020B0604030504040204" pitchFamily="50" charset="-128"/>
                <a:ea typeface="メイリオ" panose="020B0604030504040204" pitchFamily="50" charset="-128"/>
              </a:rPr>
              <a:t>認知症対策の普及の背景</a:t>
            </a:r>
            <a:endParaRPr kumimoji="1" lang="en-US" altLang="ja-JP" sz="4800" b="1" dirty="0">
              <a:solidFill>
                <a:schemeClr val="bg1"/>
              </a:solidFill>
              <a:latin typeface="メイリオ" panose="020B0604030504040204" pitchFamily="50" charset="-128"/>
              <a:ea typeface="メイリオ" panose="020B0604030504040204" pitchFamily="50" charset="-128"/>
            </a:endParaRPr>
          </a:p>
          <a:p>
            <a:r>
              <a:rPr kumimoji="1" lang="ja-JP" altLang="en-US" sz="3600" b="1" dirty="0">
                <a:solidFill>
                  <a:schemeClr val="bg1"/>
                </a:solidFill>
                <a:latin typeface="メイリオ" panose="020B0604030504040204" pitchFamily="50" charset="-128"/>
                <a:ea typeface="メイリオ" panose="020B0604030504040204" pitchFamily="50" charset="-128"/>
              </a:rPr>
              <a:t>　　 　 ～</a:t>
            </a:r>
            <a:r>
              <a:rPr kumimoji="1" lang="en-US" altLang="ja-JP" sz="3600" b="1" dirty="0">
                <a:solidFill>
                  <a:schemeClr val="bg1"/>
                </a:solidFill>
                <a:latin typeface="メイリオ" panose="020B0604030504040204" pitchFamily="50" charset="-128"/>
                <a:ea typeface="メイリオ" panose="020B0604030504040204" pitchFamily="50" charset="-128"/>
              </a:rPr>
              <a:t>2025</a:t>
            </a:r>
            <a:r>
              <a:rPr kumimoji="1" lang="ja-JP" altLang="en-US" sz="3600" b="1" dirty="0">
                <a:solidFill>
                  <a:schemeClr val="bg1"/>
                </a:solidFill>
                <a:latin typeface="メイリオ" panose="020B0604030504040204" pitchFamily="50" charset="-128"/>
                <a:ea typeface="メイリオ" panose="020B0604030504040204" pitchFamily="50" charset="-128"/>
              </a:rPr>
              <a:t>年問題～</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9585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四角形: 角を丸くする 26">
            <a:extLst>
              <a:ext uri="{FF2B5EF4-FFF2-40B4-BE49-F238E27FC236}">
                <a16:creationId xmlns:a16="http://schemas.microsoft.com/office/drawing/2014/main" id="{ADBECE9B-F273-4E89-A990-BC2D9FEB5193}"/>
              </a:ext>
            </a:extLst>
          </p:cNvPr>
          <p:cNvSpPr/>
          <p:nvPr/>
        </p:nvSpPr>
        <p:spPr>
          <a:xfrm>
            <a:off x="5593455" y="4050657"/>
            <a:ext cx="3317632" cy="2591683"/>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7048123" y="6490246"/>
            <a:ext cx="2057400" cy="365125"/>
          </a:xfrm>
        </p:spPr>
        <p:txBody>
          <a:bodyPr/>
          <a:lstStyle/>
          <a:p>
            <a:fld id="{973C32F0-AC67-4652-A9E0-16BE7F53E430}" type="slidenum">
              <a:rPr kumimoji="1" lang="ja-JP" altLang="en-US" smtClean="0"/>
              <a:t>30</a:t>
            </a:fld>
            <a:endParaRPr kumimoji="1" lang="ja-JP" altLang="en-US" dirty="0"/>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②信託契約中（金銭の取扱い）</a:t>
            </a:r>
          </a:p>
        </p:txBody>
      </p:sp>
      <p:cxnSp>
        <p:nvCxnSpPr>
          <p:cNvPr id="34" name="直線コネクタ 33">
            <a:extLst>
              <a:ext uri="{FF2B5EF4-FFF2-40B4-BE49-F238E27FC236}">
                <a16:creationId xmlns:a16="http://schemas.microsoft.com/office/drawing/2014/main" id="{70E4102C-2A9E-490A-8DFF-30976C7CDD81}"/>
              </a:ext>
            </a:extLst>
          </p:cNvPr>
          <p:cNvCxnSpPr>
            <a:cxnSpLocks/>
          </p:cNvCxnSpPr>
          <p:nvPr/>
        </p:nvCxnSpPr>
        <p:spPr>
          <a:xfrm>
            <a:off x="325906" y="1899350"/>
            <a:ext cx="83471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スライド番号プレースホルダー 1">
            <a:extLst>
              <a:ext uri="{FF2B5EF4-FFF2-40B4-BE49-F238E27FC236}">
                <a16:creationId xmlns:a16="http://schemas.microsoft.com/office/drawing/2014/main" id="{C080F88A-2583-4A0E-8E8E-258492031DED}"/>
              </a:ext>
            </a:extLst>
          </p:cNvPr>
          <p:cNvSpPr txBox="1">
            <a:spLocks/>
          </p:cNvSpPr>
          <p:nvPr/>
        </p:nvSpPr>
        <p:spPr>
          <a:xfrm>
            <a:off x="7984051" y="7039027"/>
            <a:ext cx="2494016" cy="402652"/>
          </a:xfrm>
          <a:prstGeom prst="rect">
            <a:avLst/>
          </a:prstGeom>
        </p:spPr>
        <p:txBody>
          <a:bodyPr vert="horz" lIns="91420" tIns="45709" rIns="91420" bIns="45709" rtlCol="0" anchor="ctr"/>
          <a:lstStyle>
            <a:defPPr>
              <a:defRPr lang="en-US"/>
            </a:defPPr>
            <a:lvl1pPr marL="0" algn="r" defTabSz="457200" rtl="0" eaLnBrk="1" latinLnBrk="0" hangingPunct="1">
              <a:defRPr sz="1108"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97754">
              <a:defRPr/>
            </a:pPr>
            <a:fld id="{835A1910-F81F-4E9C-974D-F353A003AB2B}" type="slidenum">
              <a:rPr kumimoji="1" lang="ja-JP" altLang="en-US" sz="1200" smtClean="0">
                <a:solidFill>
                  <a:prstClr val="black">
                    <a:tint val="75000"/>
                  </a:prstClr>
                </a:solidFill>
                <a:latin typeface="+mj-ea"/>
                <a:ea typeface="+mj-ea"/>
              </a:rPr>
              <a:pPr defTabSz="497754">
                <a:defRPr/>
              </a:pPr>
              <a:t>30</a:t>
            </a:fld>
            <a:endParaRPr kumimoji="1" lang="ja-JP" altLang="en-US" sz="1200" dirty="0">
              <a:solidFill>
                <a:prstClr val="black">
                  <a:tint val="75000"/>
                </a:prstClr>
              </a:solidFill>
              <a:latin typeface="+mj-ea"/>
              <a:ea typeface="+mj-ea"/>
            </a:endParaRPr>
          </a:p>
        </p:txBody>
      </p:sp>
      <p:sp>
        <p:nvSpPr>
          <p:cNvPr id="26" name="テキスト ボックス 25">
            <a:extLst>
              <a:ext uri="{FF2B5EF4-FFF2-40B4-BE49-F238E27FC236}">
                <a16:creationId xmlns:a16="http://schemas.microsoft.com/office/drawing/2014/main" id="{A19C4A77-5D34-4F9C-9775-D5E3CBBA37CC}"/>
              </a:ext>
            </a:extLst>
          </p:cNvPr>
          <p:cNvSpPr txBox="1"/>
          <p:nvPr/>
        </p:nvSpPr>
        <p:spPr>
          <a:xfrm>
            <a:off x="1155680" y="966415"/>
            <a:ext cx="9623305" cy="843970"/>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信託された金銭</a:t>
            </a: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は、</a:t>
            </a:r>
            <a:r>
              <a:rPr lang="ja-JP" altLang="en-US" sz="2400" dirty="0">
                <a:solidFill>
                  <a:srgbClr val="FF0000"/>
                </a:solidFill>
                <a:latin typeface="+mj-ea"/>
                <a:ea typeface="+mj-ea"/>
                <a:cs typeface="メイリオ" pitchFamily="50" charset="-128"/>
              </a:rPr>
              <a:t>子</a:t>
            </a: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が親のために管理をし、</a:t>
            </a:r>
            <a:endParaRPr kumimoji="1" lang="en-US" altLang="ja-JP" sz="2400" b="0" i="0" u="none" strike="noStrike" kern="1200" cap="none" spc="0" normalizeH="0" baseline="0" noProof="0" dirty="0">
              <a:ln>
                <a:noFill/>
              </a:ln>
              <a:solidFill>
                <a:srgbClr val="FF0000"/>
              </a:solidFill>
              <a:effectLst/>
              <a:uLnTx/>
              <a:uFillTx/>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親の生活費や介護費用のために親に給付します。</a:t>
            </a:r>
            <a:endParaRPr kumimoji="1" lang="en-US" altLang="ja-JP" sz="2400" b="0"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sp>
        <p:nvSpPr>
          <p:cNvPr id="39" name="テキスト ボックス 38">
            <a:extLst>
              <a:ext uri="{FF2B5EF4-FFF2-40B4-BE49-F238E27FC236}">
                <a16:creationId xmlns:a16="http://schemas.microsoft.com/office/drawing/2014/main" id="{D9295007-C2AC-491B-A3CD-A61D74CEFD0C}"/>
              </a:ext>
            </a:extLst>
          </p:cNvPr>
          <p:cNvSpPr txBox="1"/>
          <p:nvPr/>
        </p:nvSpPr>
        <p:spPr>
          <a:xfrm>
            <a:off x="2195448" y="4625638"/>
            <a:ext cx="2864591" cy="720860"/>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j-ea"/>
                <a:ea typeface="+mj-ea"/>
                <a:cs typeface="メイリオ" pitchFamily="50" charset="-128"/>
              </a:rPr>
              <a:t>生活費や介護施設の</a:t>
            </a:r>
            <a:endParaRPr kumimoji="1" lang="en-US" altLang="ja-JP" sz="2000" b="1" i="0" u="none" strike="noStrike" kern="1200" cap="none" spc="0" normalizeH="0" baseline="0" noProof="0" dirty="0">
              <a:ln>
                <a:noFill/>
              </a:ln>
              <a:solidFill>
                <a:srgbClr val="FF0000"/>
              </a:solidFill>
              <a:effectLst/>
              <a:uLnTx/>
              <a:uFillTx/>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j-ea"/>
                <a:ea typeface="+mj-ea"/>
                <a:cs typeface="メイリオ" pitchFamily="50" charset="-128"/>
              </a:rPr>
              <a:t>入居金として給付する</a:t>
            </a:r>
          </a:p>
        </p:txBody>
      </p:sp>
      <p:sp>
        <p:nvSpPr>
          <p:cNvPr id="40" name="テキスト ボックス 39">
            <a:extLst>
              <a:ext uri="{FF2B5EF4-FFF2-40B4-BE49-F238E27FC236}">
                <a16:creationId xmlns:a16="http://schemas.microsoft.com/office/drawing/2014/main" id="{49C97471-90CD-4B9E-954C-71931A5A25AD}"/>
              </a:ext>
            </a:extLst>
          </p:cNvPr>
          <p:cNvSpPr txBox="1"/>
          <p:nvPr/>
        </p:nvSpPr>
        <p:spPr>
          <a:xfrm>
            <a:off x="5721754" y="4514660"/>
            <a:ext cx="2253789" cy="382305"/>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mj-ea"/>
                <a:ea typeface="+mj-ea"/>
                <a:cs typeface="メイリオ" pitchFamily="50" charset="-128"/>
              </a:rPr>
              <a:t>・信託された金銭</a:t>
            </a:r>
            <a:endParaRPr kumimoji="1" lang="en-US" altLang="ja-JP" dirty="0">
              <a:solidFill>
                <a:prstClr val="black"/>
              </a:solidFill>
              <a:latin typeface="+mj-ea"/>
              <a:ea typeface="+mj-ea"/>
              <a:cs typeface="メイリオ" pitchFamily="50" charset="-128"/>
            </a:endParaRPr>
          </a:p>
        </p:txBody>
      </p:sp>
      <p:pic>
        <p:nvPicPr>
          <p:cNvPr id="41" name="図 40">
            <a:extLst>
              <a:ext uri="{FF2B5EF4-FFF2-40B4-BE49-F238E27FC236}">
                <a16:creationId xmlns:a16="http://schemas.microsoft.com/office/drawing/2014/main" id="{A99DA60A-4E66-4262-9DEA-D5AF043B81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3955" y="5874370"/>
            <a:ext cx="1001093" cy="625955"/>
          </a:xfrm>
          <a:prstGeom prst="rect">
            <a:avLst/>
          </a:prstGeom>
        </p:spPr>
      </p:pic>
      <p:sp>
        <p:nvSpPr>
          <p:cNvPr id="50" name="正方形/長方形 49">
            <a:extLst>
              <a:ext uri="{FF2B5EF4-FFF2-40B4-BE49-F238E27FC236}">
                <a16:creationId xmlns:a16="http://schemas.microsoft.com/office/drawing/2014/main" id="{638FCBFE-4580-47C8-BD49-C1451E74ED17}"/>
              </a:ext>
            </a:extLst>
          </p:cNvPr>
          <p:cNvSpPr/>
          <p:nvPr/>
        </p:nvSpPr>
        <p:spPr>
          <a:xfrm>
            <a:off x="2987649" y="2420917"/>
            <a:ext cx="2856859" cy="439384"/>
          </a:xfrm>
          <a:prstGeom prst="rect">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ea"/>
              <a:ea typeface="+mj-ea"/>
            </a:endParaRPr>
          </a:p>
        </p:txBody>
      </p:sp>
      <p:sp>
        <p:nvSpPr>
          <p:cNvPr id="51" name="テキスト ボックス 50">
            <a:extLst>
              <a:ext uri="{FF2B5EF4-FFF2-40B4-BE49-F238E27FC236}">
                <a16:creationId xmlns:a16="http://schemas.microsoft.com/office/drawing/2014/main" id="{D768AA25-3FAC-445B-8367-15BDA7A97CD6}"/>
              </a:ext>
            </a:extLst>
          </p:cNvPr>
          <p:cNvSpPr txBox="1"/>
          <p:nvPr/>
        </p:nvSpPr>
        <p:spPr>
          <a:xfrm>
            <a:off x="3723196" y="2449120"/>
            <a:ext cx="1464900" cy="461665"/>
          </a:xfrm>
          <a:prstGeom prst="rect">
            <a:avLst/>
          </a:prstGeom>
          <a:noFill/>
        </p:spPr>
        <p:txBody>
          <a:bodyPr wrap="square" rtlCol="0">
            <a:spAutoFit/>
          </a:bodyPr>
          <a:lstStyle/>
          <a:p>
            <a:r>
              <a:rPr kumimoji="1" lang="ja-JP" altLang="en-US" sz="2400" b="1" dirty="0">
                <a:latin typeface="+mj-ea"/>
                <a:ea typeface="+mj-ea"/>
              </a:rPr>
              <a:t>信託契約</a:t>
            </a:r>
          </a:p>
        </p:txBody>
      </p:sp>
      <p:sp>
        <p:nvSpPr>
          <p:cNvPr id="52" name="正方形/長方形 51">
            <a:extLst>
              <a:ext uri="{FF2B5EF4-FFF2-40B4-BE49-F238E27FC236}">
                <a16:creationId xmlns:a16="http://schemas.microsoft.com/office/drawing/2014/main" id="{6A1E24B4-19AA-488D-A0BD-FD6531C2CE50}"/>
              </a:ext>
            </a:extLst>
          </p:cNvPr>
          <p:cNvSpPr/>
          <p:nvPr/>
        </p:nvSpPr>
        <p:spPr>
          <a:xfrm>
            <a:off x="635734" y="2226374"/>
            <a:ext cx="969222" cy="3867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mj-ea"/>
                <a:ea typeface="+mj-ea"/>
              </a:rPr>
              <a:t>受益権</a:t>
            </a:r>
            <a:endParaRPr kumimoji="1" lang="en-US" altLang="ja-JP" dirty="0">
              <a:solidFill>
                <a:schemeClr val="tx1"/>
              </a:solidFill>
              <a:latin typeface="+mj-ea"/>
              <a:ea typeface="+mj-ea"/>
            </a:endParaRPr>
          </a:p>
        </p:txBody>
      </p:sp>
      <p:sp>
        <p:nvSpPr>
          <p:cNvPr id="53" name="正方形/長方形 52">
            <a:extLst>
              <a:ext uri="{FF2B5EF4-FFF2-40B4-BE49-F238E27FC236}">
                <a16:creationId xmlns:a16="http://schemas.microsoft.com/office/drawing/2014/main" id="{211BE685-7671-4BD6-8BB4-6F6B1C801415}"/>
              </a:ext>
            </a:extLst>
          </p:cNvPr>
          <p:cNvSpPr/>
          <p:nvPr/>
        </p:nvSpPr>
        <p:spPr>
          <a:xfrm>
            <a:off x="7253885" y="2251845"/>
            <a:ext cx="984865" cy="38946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mj-ea"/>
                <a:ea typeface="+mj-ea"/>
              </a:rPr>
              <a:t>管理権</a:t>
            </a:r>
            <a:endParaRPr kumimoji="1" lang="en-US" altLang="ja-JP" dirty="0">
              <a:solidFill>
                <a:schemeClr val="tx1"/>
              </a:solidFill>
              <a:latin typeface="+mj-ea"/>
              <a:ea typeface="+mj-ea"/>
            </a:endParaRPr>
          </a:p>
        </p:txBody>
      </p:sp>
      <p:pic>
        <p:nvPicPr>
          <p:cNvPr id="54" name="図 53">
            <a:extLst>
              <a:ext uri="{FF2B5EF4-FFF2-40B4-BE49-F238E27FC236}">
                <a16:creationId xmlns:a16="http://schemas.microsoft.com/office/drawing/2014/main" id="{C4CBA0FB-1A4D-4DCD-9093-EC0E1EF7B9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956" y="2167840"/>
            <a:ext cx="969221" cy="1268572"/>
          </a:xfrm>
          <a:prstGeom prst="rect">
            <a:avLst/>
          </a:prstGeom>
        </p:spPr>
      </p:pic>
      <p:pic>
        <p:nvPicPr>
          <p:cNvPr id="55" name="図 54">
            <a:extLst>
              <a:ext uri="{FF2B5EF4-FFF2-40B4-BE49-F238E27FC236}">
                <a16:creationId xmlns:a16="http://schemas.microsoft.com/office/drawing/2014/main" id="{538DDE5D-C9CE-4E8E-83D7-115177C0EE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0240" y="2129421"/>
            <a:ext cx="1144597" cy="1318608"/>
          </a:xfrm>
          <a:prstGeom prst="rect">
            <a:avLst/>
          </a:prstGeom>
        </p:spPr>
      </p:pic>
      <p:sp>
        <p:nvSpPr>
          <p:cNvPr id="56" name="テキスト ボックス 55">
            <a:extLst>
              <a:ext uri="{FF2B5EF4-FFF2-40B4-BE49-F238E27FC236}">
                <a16:creationId xmlns:a16="http://schemas.microsoft.com/office/drawing/2014/main" id="{DD8D1278-15FC-4A45-BA20-50BE8EC17353}"/>
              </a:ext>
            </a:extLst>
          </p:cNvPr>
          <p:cNvSpPr txBox="1"/>
          <p:nvPr/>
        </p:nvSpPr>
        <p:spPr>
          <a:xfrm>
            <a:off x="716374" y="3494615"/>
            <a:ext cx="3375544"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mj-ea"/>
                <a:ea typeface="+mj-ea"/>
                <a:cs typeface="メイリオ" pitchFamily="50" charset="-128"/>
              </a:rPr>
              <a:t>親</a:t>
            </a: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：委託者</a:t>
            </a:r>
            <a:r>
              <a:rPr kumimoji="1" lang="ja-JP" altLang="en-US" sz="2000" b="0" i="0" u="none" strike="noStrike" kern="1200" cap="none" spc="0" normalizeH="0" baseline="0" noProof="0" dirty="0">
                <a:ln>
                  <a:noFill/>
                </a:ln>
                <a:solidFill>
                  <a:prstClr val="black"/>
                </a:solidFill>
                <a:effectLst/>
                <a:uLnTx/>
                <a:uFillTx/>
                <a:latin typeface="+mj-ea"/>
                <a:ea typeface="+mj-ea"/>
                <a:cs typeface="メイリオ" pitchFamily="50" charset="-128"/>
              </a:rPr>
              <a:t>（兼受益者）</a:t>
            </a:r>
          </a:p>
        </p:txBody>
      </p:sp>
      <p:sp>
        <p:nvSpPr>
          <p:cNvPr id="57" name="テキスト ボックス 56">
            <a:extLst>
              <a:ext uri="{FF2B5EF4-FFF2-40B4-BE49-F238E27FC236}">
                <a16:creationId xmlns:a16="http://schemas.microsoft.com/office/drawing/2014/main" id="{41733A88-7EF6-42DC-A11F-642FF8CE3E60}"/>
              </a:ext>
            </a:extLst>
          </p:cNvPr>
          <p:cNvSpPr txBox="1"/>
          <p:nvPr/>
        </p:nvSpPr>
        <p:spPr>
          <a:xfrm>
            <a:off x="5682723" y="3480199"/>
            <a:ext cx="2253789" cy="47463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j-ea"/>
                <a:ea typeface="+mj-ea"/>
                <a:cs typeface="メイリオ" pitchFamily="50" charset="-128"/>
              </a:rPr>
              <a:t>子：受託者</a:t>
            </a:r>
            <a:endParaRPr kumimoji="1" lang="en-US" altLang="ja-JP" sz="2400" b="0"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sp>
        <p:nvSpPr>
          <p:cNvPr id="58" name="右矢印 15">
            <a:extLst>
              <a:ext uri="{FF2B5EF4-FFF2-40B4-BE49-F238E27FC236}">
                <a16:creationId xmlns:a16="http://schemas.microsoft.com/office/drawing/2014/main" id="{EF4EC0AD-BA24-43A2-95FE-B5713433431A}"/>
              </a:ext>
            </a:extLst>
          </p:cNvPr>
          <p:cNvSpPr/>
          <p:nvPr/>
        </p:nvSpPr>
        <p:spPr>
          <a:xfrm rot="12334868">
            <a:off x="3648396" y="4157194"/>
            <a:ext cx="1909772" cy="461438"/>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ea"/>
              <a:ea typeface="+mj-ea"/>
              <a:cs typeface="+mn-cs"/>
            </a:endParaRPr>
          </a:p>
        </p:txBody>
      </p:sp>
      <p:sp>
        <p:nvSpPr>
          <p:cNvPr id="22" name="テキスト ボックス 21">
            <a:extLst>
              <a:ext uri="{FF2B5EF4-FFF2-40B4-BE49-F238E27FC236}">
                <a16:creationId xmlns:a16="http://schemas.microsoft.com/office/drawing/2014/main" id="{99EDAD41-6374-49C4-AD35-BF002016E3E4}"/>
              </a:ext>
            </a:extLst>
          </p:cNvPr>
          <p:cNvSpPr txBox="1"/>
          <p:nvPr/>
        </p:nvSpPr>
        <p:spPr>
          <a:xfrm>
            <a:off x="5721753" y="4815929"/>
            <a:ext cx="3189333" cy="646331"/>
          </a:xfrm>
          <a:prstGeom prst="rect">
            <a:avLst/>
          </a:prstGeom>
          <a:noFill/>
        </p:spPr>
        <p:txBody>
          <a:bodyPr wrap="square">
            <a:spAutoFit/>
          </a:bodyPr>
          <a:lstStyle/>
          <a:p>
            <a:r>
              <a:rPr kumimoji="1" lang="ja-JP" altLang="en-US" i="0" u="none" strike="noStrike" kern="1200" cap="none" spc="0" normalizeH="0" baseline="0" noProof="0" dirty="0">
                <a:ln>
                  <a:noFill/>
                </a:ln>
                <a:solidFill>
                  <a:prstClr val="black"/>
                </a:solidFill>
                <a:effectLst/>
                <a:uLnTx/>
                <a:uFillTx/>
                <a:latin typeface="+mj-ea"/>
                <a:ea typeface="+mj-ea"/>
                <a:cs typeface="メイリオ" pitchFamily="50" charset="-128"/>
              </a:rPr>
              <a:t>・信託した不動産を売却した　</a:t>
            </a:r>
            <a:endParaRPr kumimoji="1" lang="en-US" altLang="ja-JP" i="0" u="none" strike="noStrike" kern="1200" cap="none" spc="0" normalizeH="0" baseline="0" noProof="0" dirty="0">
              <a:ln>
                <a:noFill/>
              </a:ln>
              <a:solidFill>
                <a:prstClr val="black"/>
              </a:solidFill>
              <a:effectLst/>
              <a:uLnTx/>
              <a:uFillTx/>
              <a:latin typeface="+mj-ea"/>
              <a:ea typeface="+mj-ea"/>
              <a:cs typeface="メイリオ" pitchFamily="50" charset="-128"/>
            </a:endParaRPr>
          </a:p>
          <a:p>
            <a:r>
              <a:rPr kumimoji="1" lang="ja-JP" altLang="en-US" dirty="0">
                <a:solidFill>
                  <a:prstClr val="black"/>
                </a:solidFill>
                <a:latin typeface="+mj-ea"/>
                <a:ea typeface="+mj-ea"/>
                <a:cs typeface="メイリオ" pitchFamily="50" charset="-128"/>
              </a:rPr>
              <a:t>　</a:t>
            </a:r>
            <a:r>
              <a:rPr kumimoji="1" lang="ja-JP" altLang="en-US" i="0" u="none" strike="noStrike" kern="1200" cap="none" spc="0" normalizeH="0" baseline="0" noProof="0" dirty="0">
                <a:ln>
                  <a:noFill/>
                </a:ln>
                <a:solidFill>
                  <a:prstClr val="black"/>
                </a:solidFill>
                <a:effectLst/>
                <a:uLnTx/>
                <a:uFillTx/>
                <a:latin typeface="+mj-ea"/>
                <a:ea typeface="+mj-ea"/>
                <a:cs typeface="メイリオ" pitchFamily="50" charset="-128"/>
              </a:rPr>
              <a:t>後の金銭</a:t>
            </a:r>
            <a:endParaRPr lang="ja-JP" altLang="en-US" dirty="0"/>
          </a:p>
        </p:txBody>
      </p:sp>
      <p:sp>
        <p:nvSpPr>
          <p:cNvPr id="5" name="矢印: 上向き折線 4">
            <a:extLst>
              <a:ext uri="{FF2B5EF4-FFF2-40B4-BE49-F238E27FC236}">
                <a16:creationId xmlns:a16="http://schemas.microsoft.com/office/drawing/2014/main" id="{6F291FA3-C399-43A7-BB43-7BF7E61AA5A3}"/>
              </a:ext>
            </a:extLst>
          </p:cNvPr>
          <p:cNvSpPr/>
          <p:nvPr/>
        </p:nvSpPr>
        <p:spPr>
          <a:xfrm rot="10800000" flipH="1">
            <a:off x="7008408" y="2761838"/>
            <a:ext cx="871095" cy="1218123"/>
          </a:xfrm>
          <a:prstGeom prst="bentUp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7E711A2-70B4-4507-ABF6-5A482AC29B26}"/>
              </a:ext>
            </a:extLst>
          </p:cNvPr>
          <p:cNvSpPr txBox="1"/>
          <p:nvPr/>
        </p:nvSpPr>
        <p:spPr>
          <a:xfrm>
            <a:off x="5756717" y="4138493"/>
            <a:ext cx="3042864" cy="413083"/>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mj-ea"/>
                <a:ea typeface="+mj-ea"/>
                <a:cs typeface="メイリオ" pitchFamily="50" charset="-128"/>
              </a:rPr>
              <a:t>受託者名義の口座で管理</a:t>
            </a:r>
          </a:p>
        </p:txBody>
      </p:sp>
      <p:pic>
        <p:nvPicPr>
          <p:cNvPr id="28" name="図 27" descr="QR コード が含まれている画像&#10;&#10;自動的に生成された説明">
            <a:extLst>
              <a:ext uri="{FF2B5EF4-FFF2-40B4-BE49-F238E27FC236}">
                <a16:creationId xmlns:a16="http://schemas.microsoft.com/office/drawing/2014/main" id="{016B48C0-D5EF-40E6-B1C8-A4B9FDDC4BF5}"/>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165300" y="5891585"/>
            <a:ext cx="882823" cy="676814"/>
          </a:xfrm>
          <a:prstGeom prst="rect">
            <a:avLst/>
          </a:prstGeom>
        </p:spPr>
      </p:pic>
      <p:sp>
        <p:nvSpPr>
          <p:cNvPr id="29" name="テキスト ボックス 28">
            <a:extLst>
              <a:ext uri="{FF2B5EF4-FFF2-40B4-BE49-F238E27FC236}">
                <a16:creationId xmlns:a16="http://schemas.microsoft.com/office/drawing/2014/main" id="{A1DB5CA5-672A-431A-9FB5-0770CB7B9F89}"/>
              </a:ext>
            </a:extLst>
          </p:cNvPr>
          <p:cNvSpPr txBox="1"/>
          <p:nvPr/>
        </p:nvSpPr>
        <p:spPr>
          <a:xfrm>
            <a:off x="5721752" y="5452268"/>
            <a:ext cx="3261015" cy="369332"/>
          </a:xfrm>
          <a:prstGeom prst="rect">
            <a:avLst/>
          </a:prstGeom>
          <a:noFill/>
        </p:spPr>
        <p:txBody>
          <a:bodyPr wrap="square">
            <a:spAutoFit/>
          </a:bodyPr>
          <a:lstStyle/>
          <a:p>
            <a:r>
              <a:rPr kumimoji="1" lang="ja-JP" altLang="en-US" i="0" u="none" strike="noStrike" kern="1200" cap="none" spc="0" normalizeH="0" baseline="0" noProof="0" dirty="0">
                <a:ln>
                  <a:noFill/>
                </a:ln>
                <a:solidFill>
                  <a:prstClr val="black"/>
                </a:solidFill>
                <a:effectLst/>
                <a:uLnTx/>
                <a:uFillTx/>
                <a:latin typeface="+mj-ea"/>
                <a:ea typeface="+mj-ea"/>
                <a:cs typeface="メイリオ" pitchFamily="50" charset="-128"/>
              </a:rPr>
              <a:t>・信託した不動産からの賃料</a:t>
            </a:r>
            <a:endParaRPr lang="ja-JP" altLang="en-US" dirty="0"/>
          </a:p>
        </p:txBody>
      </p:sp>
      <p:sp>
        <p:nvSpPr>
          <p:cNvPr id="30" name="テキスト ボックス 29">
            <a:extLst>
              <a:ext uri="{FF2B5EF4-FFF2-40B4-BE49-F238E27FC236}">
                <a16:creationId xmlns:a16="http://schemas.microsoft.com/office/drawing/2014/main" id="{2AB795EE-52F6-4E99-AEB4-32AC527D8D49}"/>
              </a:ext>
            </a:extLst>
          </p:cNvPr>
          <p:cNvSpPr txBox="1"/>
          <p:nvPr/>
        </p:nvSpPr>
        <p:spPr>
          <a:xfrm>
            <a:off x="1935360" y="5329290"/>
            <a:ext cx="3729813" cy="382305"/>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b="1" i="0" u="sng" strike="noStrike" kern="1200" cap="none" spc="0" normalizeH="0" baseline="0" noProof="0" dirty="0">
                <a:ln>
                  <a:noFill/>
                </a:ln>
                <a:solidFill>
                  <a:srgbClr val="FF0000"/>
                </a:solidFill>
                <a:effectLst/>
                <a:uLnTx/>
                <a:uFillTx/>
                <a:latin typeface="+mj-ea"/>
                <a:ea typeface="+mj-ea"/>
                <a:cs typeface="メイリオ" pitchFamily="50" charset="-128"/>
              </a:rPr>
              <a:t>裁判所の監督など制約がない！</a:t>
            </a:r>
          </a:p>
        </p:txBody>
      </p:sp>
    </p:spTree>
    <p:extLst>
      <p:ext uri="{BB962C8B-B14F-4D97-AF65-F5344CB8AC3E}">
        <p14:creationId xmlns:p14="http://schemas.microsoft.com/office/powerpoint/2010/main" val="162483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3C2D4B06-6953-4D1D-97C7-E3BF0CA82477}"/>
              </a:ext>
            </a:extLst>
          </p:cNvPr>
          <p:cNvSpPr/>
          <p:nvPr/>
        </p:nvSpPr>
        <p:spPr>
          <a:xfrm>
            <a:off x="2865042" y="3884894"/>
            <a:ext cx="4263468" cy="2204940"/>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31</a:t>
            </a:fld>
            <a:endParaRPr kumimoji="1" lang="ja-JP" altLang="en-US" dirty="0"/>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③信託終了時</a:t>
            </a:r>
          </a:p>
        </p:txBody>
      </p:sp>
      <p:sp>
        <p:nvSpPr>
          <p:cNvPr id="13" name="右矢印 12">
            <a:extLst>
              <a:ext uri="{FF2B5EF4-FFF2-40B4-BE49-F238E27FC236}">
                <a16:creationId xmlns:a16="http://schemas.microsoft.com/office/drawing/2014/main" id="{7803264E-7F01-436E-95BA-50269674DF18}"/>
              </a:ext>
            </a:extLst>
          </p:cNvPr>
          <p:cNvSpPr/>
          <p:nvPr/>
        </p:nvSpPr>
        <p:spPr>
          <a:xfrm>
            <a:off x="2804415" y="2673375"/>
            <a:ext cx="4056765" cy="846202"/>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ea"/>
              <a:ea typeface="+mj-ea"/>
              <a:cs typeface="+mn-cs"/>
            </a:endParaRPr>
          </a:p>
        </p:txBody>
      </p:sp>
      <p:sp>
        <p:nvSpPr>
          <p:cNvPr id="21" name="正方形/長方形 20">
            <a:extLst>
              <a:ext uri="{FF2B5EF4-FFF2-40B4-BE49-F238E27FC236}">
                <a16:creationId xmlns:a16="http://schemas.microsoft.com/office/drawing/2014/main" id="{27EF3B61-9A3A-451E-840C-1CEA7D5A389C}"/>
              </a:ext>
            </a:extLst>
          </p:cNvPr>
          <p:cNvSpPr/>
          <p:nvPr/>
        </p:nvSpPr>
        <p:spPr>
          <a:xfrm>
            <a:off x="414838" y="933854"/>
            <a:ext cx="8565260" cy="830997"/>
          </a:xfrm>
          <a:prstGeom prst="rect">
            <a:avLst/>
          </a:prstGeom>
        </p:spPr>
        <p:txBody>
          <a:bodyPr wrap="square">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dirty="0">
                <a:latin typeface="+mj-ea"/>
                <a:ea typeface="+mj-ea"/>
                <a:cs typeface="メイリオ" pitchFamily="50" charset="-128"/>
              </a:rPr>
              <a:t>信託された</a:t>
            </a:r>
            <a:r>
              <a:rPr kumimoji="1" lang="ja-JP" altLang="en-US" sz="2400" b="0" i="0" u="none" strike="noStrike" kern="1200" cap="none" spc="0" normalizeH="0" baseline="0" noProof="0" dirty="0">
                <a:ln>
                  <a:noFill/>
                </a:ln>
                <a:effectLst/>
                <a:uLnTx/>
                <a:uFillTx/>
                <a:latin typeface="+mj-ea"/>
                <a:ea typeface="+mj-ea"/>
                <a:cs typeface="メイリオ" pitchFamily="50" charset="-128"/>
              </a:rPr>
              <a:t>財産は、</a:t>
            </a:r>
            <a:r>
              <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rPr>
              <a:t>信託契約で定められた者が承継</a:t>
            </a:r>
            <a:r>
              <a:rPr kumimoji="1" lang="ja-JP" altLang="en-US" sz="2400" b="0" i="0" u="none" strike="noStrike" kern="1200" cap="none" spc="0" normalizeH="0" baseline="0" noProof="0" dirty="0">
                <a:ln>
                  <a:noFill/>
                </a:ln>
                <a:effectLst/>
                <a:uLnTx/>
                <a:uFillTx/>
                <a:latin typeface="+mj-ea"/>
                <a:ea typeface="+mj-ea"/>
                <a:cs typeface="メイリオ" pitchFamily="50" charset="-128"/>
              </a:rPr>
              <a:t>します。</a:t>
            </a:r>
            <a:endParaRPr kumimoji="1" lang="en-US" altLang="ja-JP" sz="2400" b="0" i="0" u="none" strike="noStrike" kern="1200" cap="none" spc="0" normalizeH="0" baseline="0" noProof="0" dirty="0">
              <a:ln>
                <a:noFill/>
              </a:ln>
              <a:effectLst/>
              <a:uLnTx/>
              <a:uFillTx/>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dirty="0">
                <a:latin typeface="+mj-ea"/>
                <a:ea typeface="+mj-ea"/>
                <a:cs typeface="メイリオ" pitchFamily="50" charset="-128"/>
              </a:rPr>
              <a:t>信託が終了する場合の例：</a:t>
            </a:r>
            <a:r>
              <a:rPr kumimoji="1" lang="ja-JP" altLang="en-US" sz="2400" dirty="0">
                <a:solidFill>
                  <a:srgbClr val="FF0000"/>
                </a:solidFill>
                <a:latin typeface="+mj-ea"/>
                <a:ea typeface="+mj-ea"/>
                <a:cs typeface="メイリオ" pitchFamily="50" charset="-128"/>
              </a:rPr>
              <a:t>委託者である親の死亡時</a:t>
            </a:r>
            <a:endParaRPr kumimoji="1" lang="ja-JP" altLang="en-US" sz="2400" b="0" i="0" u="none" strike="noStrike" kern="1200" cap="none" spc="0" normalizeH="0" baseline="0" noProof="0" dirty="0">
              <a:ln>
                <a:noFill/>
              </a:ln>
              <a:solidFill>
                <a:srgbClr val="FF0000"/>
              </a:solidFill>
              <a:effectLst/>
              <a:uLnTx/>
              <a:uFillTx/>
              <a:latin typeface="+mj-ea"/>
              <a:ea typeface="+mj-ea"/>
              <a:cs typeface="メイリオ" pitchFamily="50" charset="-128"/>
            </a:endParaRPr>
          </a:p>
        </p:txBody>
      </p:sp>
      <p:pic>
        <p:nvPicPr>
          <p:cNvPr id="22" name="図 21">
            <a:extLst>
              <a:ext uri="{FF2B5EF4-FFF2-40B4-BE49-F238E27FC236}">
                <a16:creationId xmlns:a16="http://schemas.microsoft.com/office/drawing/2014/main" id="{78C26350-8996-4790-A028-154B896183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8898" y="5113409"/>
            <a:ext cx="1444640" cy="903292"/>
          </a:xfrm>
          <a:prstGeom prst="rect">
            <a:avLst/>
          </a:prstGeom>
        </p:spPr>
      </p:pic>
      <p:sp>
        <p:nvSpPr>
          <p:cNvPr id="24" name="正方形/長方形 23">
            <a:extLst>
              <a:ext uri="{FF2B5EF4-FFF2-40B4-BE49-F238E27FC236}">
                <a16:creationId xmlns:a16="http://schemas.microsoft.com/office/drawing/2014/main" id="{93D15378-23D6-4EFF-873D-702283A7927C}"/>
              </a:ext>
            </a:extLst>
          </p:cNvPr>
          <p:cNvSpPr/>
          <p:nvPr/>
        </p:nvSpPr>
        <p:spPr>
          <a:xfrm>
            <a:off x="3146589" y="3942313"/>
            <a:ext cx="3834657" cy="1554272"/>
          </a:xfrm>
          <a:prstGeom prst="rect">
            <a:avLst/>
          </a:prstGeom>
          <a:noFill/>
        </p:spPr>
        <p:txBody>
          <a:bodyPr wrap="square">
            <a:spAutoFit/>
          </a:bodyPr>
          <a:lstStyle/>
          <a:p>
            <a:pPr marL="0" marR="0" lvl="0" indent="0" defTabSz="497754"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FF00"/>
                </a:solidFill>
                <a:effectLst/>
                <a:uLnTx/>
                <a:uFillTx/>
                <a:latin typeface="+mj-ea"/>
                <a:ea typeface="+mj-ea"/>
              </a:rPr>
              <a:t>　　 </a:t>
            </a:r>
            <a:r>
              <a:rPr kumimoji="1" lang="ja-JP" altLang="en-US" sz="2400" b="1" i="0" u="none" strike="noStrike" kern="1200" cap="none" spc="0" normalizeH="0" baseline="0" noProof="0" dirty="0">
                <a:ln>
                  <a:noFill/>
                </a:ln>
                <a:solidFill>
                  <a:srgbClr val="FF0000"/>
                </a:solidFill>
                <a:effectLst/>
                <a:uLnTx/>
                <a:uFillTx/>
                <a:latin typeface="+mj-ea"/>
                <a:ea typeface="+mj-ea"/>
              </a:rPr>
              <a:t>◆ポイント◆</a:t>
            </a:r>
            <a:endParaRPr kumimoji="1" lang="en-US" altLang="ja-JP" sz="2400" b="1" i="0" u="none" strike="noStrike" kern="1200" cap="none" spc="0" normalizeH="0" baseline="0" noProof="0" dirty="0">
              <a:ln>
                <a:noFill/>
              </a:ln>
              <a:solidFill>
                <a:srgbClr val="FF0000"/>
              </a:solidFill>
              <a:effectLst/>
              <a:uLnTx/>
              <a:uFillTx/>
              <a:latin typeface="+mj-ea"/>
              <a:ea typeface="+mj-ea"/>
            </a:endParaRPr>
          </a:p>
          <a:p>
            <a:pPr marL="0" marR="0" lvl="0" indent="0" defTabSz="497754"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FF0000"/>
              </a:solidFill>
              <a:effectLst/>
              <a:uLnTx/>
              <a:uFillTx/>
              <a:latin typeface="+mj-ea"/>
              <a:ea typeface="+mj-ea"/>
            </a:endParaRPr>
          </a:p>
          <a:p>
            <a:pPr marL="0" marR="0" lvl="0" indent="0" defTabSz="497754"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effectLst/>
                <a:uLnTx/>
                <a:uFillTx/>
                <a:latin typeface="+mj-ea"/>
                <a:ea typeface="+mj-ea"/>
              </a:rPr>
              <a:t>信託契約に</a:t>
            </a:r>
            <a:r>
              <a:rPr lang="ja-JP" altLang="en-US" sz="2000" dirty="0">
                <a:latin typeface="+mj-ea"/>
                <a:ea typeface="+mj-ea"/>
              </a:rPr>
              <a:t>信託</a:t>
            </a:r>
            <a:r>
              <a:rPr kumimoji="1" lang="ja-JP" altLang="en-US" sz="2000" i="0" u="none" strike="noStrike" kern="1200" cap="none" spc="0" normalizeH="0" baseline="0" noProof="0" dirty="0">
                <a:ln>
                  <a:noFill/>
                </a:ln>
                <a:effectLst/>
                <a:uLnTx/>
                <a:uFillTx/>
                <a:latin typeface="+mj-ea"/>
                <a:ea typeface="+mj-ea"/>
              </a:rPr>
              <a:t>財産の承継先（相続する者）を定めることにより、</a:t>
            </a:r>
            <a:r>
              <a:rPr kumimoji="1" lang="ja-JP" altLang="en-US" sz="2000" b="1" i="0" strike="noStrike" kern="1200" cap="none" spc="0" normalizeH="0" baseline="0" noProof="0" dirty="0">
                <a:ln>
                  <a:noFill/>
                </a:ln>
                <a:solidFill>
                  <a:srgbClr val="FF0000"/>
                </a:solidFill>
                <a:effectLst/>
                <a:uLnTx/>
                <a:uFillTx/>
                <a:latin typeface="+mj-ea"/>
                <a:ea typeface="+mj-ea"/>
              </a:rPr>
              <a:t>遺言の代わりとなる！</a:t>
            </a:r>
          </a:p>
        </p:txBody>
      </p:sp>
      <p:pic>
        <p:nvPicPr>
          <p:cNvPr id="26" name="図 25">
            <a:extLst>
              <a:ext uri="{FF2B5EF4-FFF2-40B4-BE49-F238E27FC236}">
                <a16:creationId xmlns:a16="http://schemas.microsoft.com/office/drawing/2014/main" id="{90F72BE5-1564-49E4-BE65-D798A6918B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8723" y="2266742"/>
            <a:ext cx="1258886" cy="1519352"/>
          </a:xfrm>
          <a:prstGeom prst="rect">
            <a:avLst/>
          </a:prstGeom>
        </p:spPr>
      </p:pic>
      <p:cxnSp>
        <p:nvCxnSpPr>
          <p:cNvPr id="27" name="直線コネクタ 26">
            <a:extLst>
              <a:ext uri="{FF2B5EF4-FFF2-40B4-BE49-F238E27FC236}">
                <a16:creationId xmlns:a16="http://schemas.microsoft.com/office/drawing/2014/main" id="{0486C9CB-7841-4248-BFB4-BFBC0D53AEDF}"/>
              </a:ext>
            </a:extLst>
          </p:cNvPr>
          <p:cNvCxnSpPr>
            <a:cxnSpLocks/>
          </p:cNvCxnSpPr>
          <p:nvPr/>
        </p:nvCxnSpPr>
        <p:spPr>
          <a:xfrm>
            <a:off x="325906" y="1764851"/>
            <a:ext cx="83263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フローチャート: 代替処理 28">
            <a:extLst>
              <a:ext uri="{FF2B5EF4-FFF2-40B4-BE49-F238E27FC236}">
                <a16:creationId xmlns:a16="http://schemas.microsoft.com/office/drawing/2014/main" id="{A6C25F33-B562-4DCA-98C7-6B2BBE0E6790}"/>
              </a:ext>
            </a:extLst>
          </p:cNvPr>
          <p:cNvSpPr/>
          <p:nvPr/>
        </p:nvSpPr>
        <p:spPr>
          <a:xfrm>
            <a:off x="637414" y="3267474"/>
            <a:ext cx="2033452" cy="2894099"/>
          </a:xfrm>
          <a:prstGeom prst="flowChartAlternateProcess">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21D460E-C781-4700-9C96-F33FDC0F0B7D}"/>
              </a:ext>
            </a:extLst>
          </p:cNvPr>
          <p:cNvSpPr txBox="1"/>
          <p:nvPr/>
        </p:nvSpPr>
        <p:spPr>
          <a:xfrm>
            <a:off x="1039893" y="3392025"/>
            <a:ext cx="1569433" cy="413083"/>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1" dirty="0">
                <a:solidFill>
                  <a:prstClr val="black"/>
                </a:solidFill>
                <a:latin typeface="+mj-ea"/>
                <a:ea typeface="+mj-ea"/>
                <a:cs typeface="メイリオ" pitchFamily="50" charset="-128"/>
              </a:rPr>
              <a:t>信託財産</a:t>
            </a:r>
            <a:endParaRPr kumimoji="1" lang="en-US" altLang="ja-JP" sz="2000" b="1"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sp>
        <p:nvSpPr>
          <p:cNvPr id="31" name="テキスト ボックス 30">
            <a:extLst>
              <a:ext uri="{FF2B5EF4-FFF2-40B4-BE49-F238E27FC236}">
                <a16:creationId xmlns:a16="http://schemas.microsoft.com/office/drawing/2014/main" id="{E459F258-5E21-40F9-89B6-0C5717F82857}"/>
              </a:ext>
            </a:extLst>
          </p:cNvPr>
          <p:cNvSpPr txBox="1"/>
          <p:nvPr/>
        </p:nvSpPr>
        <p:spPr>
          <a:xfrm>
            <a:off x="4178386" y="2921872"/>
            <a:ext cx="1308821" cy="413083"/>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j-ea"/>
                <a:ea typeface="+mj-ea"/>
                <a:cs typeface="メイリオ" pitchFamily="50" charset="-128"/>
              </a:rPr>
              <a:t>承継する</a:t>
            </a:r>
            <a:endParaRPr kumimoji="1" lang="en-US" altLang="ja-JP" sz="2000" b="1" i="0" u="none" strike="noStrike" kern="1200" cap="none" spc="0" normalizeH="0" baseline="0" noProof="0" dirty="0">
              <a:ln>
                <a:noFill/>
              </a:ln>
              <a:solidFill>
                <a:prstClr val="black"/>
              </a:solidFill>
              <a:effectLst/>
              <a:uLnTx/>
              <a:uFillTx/>
              <a:latin typeface="+mj-ea"/>
              <a:ea typeface="+mj-ea"/>
              <a:cs typeface="メイリオ" pitchFamily="50" charset="-128"/>
            </a:endParaRPr>
          </a:p>
        </p:txBody>
      </p:sp>
      <p:pic>
        <p:nvPicPr>
          <p:cNvPr id="17" name="図 16">
            <a:extLst>
              <a:ext uri="{FF2B5EF4-FFF2-40B4-BE49-F238E27FC236}">
                <a16:creationId xmlns:a16="http://schemas.microsoft.com/office/drawing/2014/main" id="{11B2D831-898F-4EF5-8A55-64B32B7C9279}"/>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1161445" y="1912561"/>
            <a:ext cx="985390" cy="1289735"/>
          </a:xfrm>
          <a:prstGeom prst="rect">
            <a:avLst/>
          </a:prstGeom>
        </p:spPr>
      </p:pic>
      <p:pic>
        <p:nvPicPr>
          <p:cNvPr id="19" name="図 18" descr="アイコン&#10;&#10;自動的に生成された説明">
            <a:extLst>
              <a:ext uri="{FF2B5EF4-FFF2-40B4-BE49-F238E27FC236}">
                <a16:creationId xmlns:a16="http://schemas.microsoft.com/office/drawing/2014/main" id="{56BA6D7E-5A68-4120-8249-E7F0BA4C6074}"/>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1039893" y="3909592"/>
            <a:ext cx="1182650" cy="1015524"/>
          </a:xfrm>
          <a:prstGeom prst="rect">
            <a:avLst/>
          </a:prstGeom>
        </p:spPr>
      </p:pic>
      <p:sp>
        <p:nvSpPr>
          <p:cNvPr id="20" name="正方形/長方形 19">
            <a:extLst>
              <a:ext uri="{FF2B5EF4-FFF2-40B4-BE49-F238E27FC236}">
                <a16:creationId xmlns:a16="http://schemas.microsoft.com/office/drawing/2014/main" id="{2862B1C0-71C3-432D-B493-6C6D3A9AEEAA}"/>
              </a:ext>
            </a:extLst>
          </p:cNvPr>
          <p:cNvSpPr/>
          <p:nvPr/>
        </p:nvSpPr>
        <p:spPr>
          <a:xfrm>
            <a:off x="3196186" y="5446014"/>
            <a:ext cx="4056765" cy="523220"/>
          </a:xfrm>
          <a:prstGeom prst="rect">
            <a:avLst/>
          </a:prstGeom>
          <a:noFill/>
        </p:spPr>
        <p:txBody>
          <a:bodyPr wrap="square">
            <a:spAutoFit/>
          </a:bodyPr>
          <a:lstStyle/>
          <a:p>
            <a:pPr marL="0" marR="0" lvl="0" indent="0" defTabSz="497754" rtl="0" eaLnBrk="1" fontAlgn="auto" latinLnBrk="0" hangingPunct="1">
              <a:lnSpc>
                <a:spcPct val="100000"/>
              </a:lnSpc>
              <a:spcBef>
                <a:spcPts val="0"/>
              </a:spcBef>
              <a:spcAft>
                <a:spcPts val="0"/>
              </a:spcAft>
              <a:buClrTx/>
              <a:buSzTx/>
              <a:buFontTx/>
              <a:buNone/>
              <a:tabLst/>
              <a:defRPr/>
            </a:pPr>
            <a:r>
              <a:rPr kumimoji="1" lang="en-US" altLang="ja-JP" sz="1400" dirty="0">
                <a:latin typeface="+mj-ea"/>
                <a:ea typeface="+mj-ea"/>
              </a:rPr>
              <a:t>※</a:t>
            </a:r>
            <a:r>
              <a:rPr kumimoji="1" lang="ja-JP" altLang="en-US" sz="1400" dirty="0">
                <a:latin typeface="+mj-ea"/>
                <a:ea typeface="+mj-ea"/>
              </a:rPr>
              <a:t>信託契約において、承継先を定めることが</a:t>
            </a:r>
            <a:endParaRPr kumimoji="1" lang="en-US" altLang="ja-JP" sz="1400" dirty="0">
              <a:latin typeface="+mj-ea"/>
              <a:ea typeface="+mj-ea"/>
            </a:endParaRPr>
          </a:p>
          <a:p>
            <a:pPr marL="0" marR="0" lvl="0" indent="0" defTabSz="497754"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　できるのは、信託財産に</a:t>
            </a:r>
            <a:r>
              <a:rPr kumimoji="1" lang="ja-JP" altLang="en-US" sz="1400" i="0" strike="noStrike" kern="1200" cap="none" spc="0" normalizeH="0" baseline="0" noProof="0" dirty="0">
                <a:ln>
                  <a:noFill/>
                </a:ln>
                <a:effectLst/>
                <a:uLnTx/>
                <a:uFillTx/>
                <a:latin typeface="+mj-ea"/>
                <a:ea typeface="+mj-ea"/>
              </a:rPr>
              <a:t>限ります</a:t>
            </a:r>
            <a:endParaRPr kumimoji="1" lang="ja-JP" altLang="en-US" sz="1100" i="0" strike="noStrike" kern="1200" cap="none" spc="0" normalizeH="0" baseline="0" noProof="0" dirty="0">
              <a:ln>
                <a:noFill/>
              </a:ln>
              <a:effectLst/>
              <a:uLnTx/>
              <a:uFillTx/>
              <a:latin typeface="+mj-ea"/>
              <a:ea typeface="+mj-ea"/>
            </a:endParaRPr>
          </a:p>
        </p:txBody>
      </p:sp>
    </p:spTree>
    <p:extLst>
      <p:ext uri="{BB962C8B-B14F-4D97-AF65-F5344CB8AC3E}">
        <p14:creationId xmlns:p14="http://schemas.microsoft.com/office/powerpoint/2010/main" val="1619416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32</a:t>
            </a:fld>
            <a:endParaRPr kumimoji="1" lang="ja-JP" altLang="en-US"/>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家族信託のまとめ</a:t>
            </a:r>
            <a:endParaRPr kumimoji="1" lang="en-US" altLang="ja-JP" sz="3600" kern="0" dirty="0">
              <a:solidFill>
                <a:prstClr val="white"/>
              </a:solidFill>
              <a:latin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F6C35759-3975-4EDA-AC76-F4E294C312C0}"/>
              </a:ext>
            </a:extLst>
          </p:cNvPr>
          <p:cNvSpPr txBox="1"/>
          <p:nvPr/>
        </p:nvSpPr>
        <p:spPr>
          <a:xfrm>
            <a:off x="351073" y="3199257"/>
            <a:ext cx="8653964" cy="2715450"/>
          </a:xfrm>
          <a:prstGeom prst="rect">
            <a:avLst/>
          </a:prstGeom>
          <a:noFill/>
        </p:spPr>
        <p:txBody>
          <a:bodyPr wrap="square" lIns="98385" tIns="49194" rIns="98385" bIns="49194">
            <a:spAutoFit/>
          </a:bodyPr>
          <a:lstStyle/>
          <a:p>
            <a:r>
              <a:rPr lang="ja-JP" altLang="en-US" sz="2400" b="1" dirty="0">
                <a:solidFill>
                  <a:srgbClr val="FF0000"/>
                </a:solidFill>
                <a:latin typeface="+mn-ea"/>
                <a:cs typeface="メイリオ" pitchFamily="50" charset="-128"/>
              </a:rPr>
              <a:t>◆ポイント◆</a:t>
            </a:r>
            <a:endParaRPr lang="en-US" altLang="ja-JP" sz="2400" b="1" dirty="0">
              <a:solidFill>
                <a:srgbClr val="FF0000"/>
              </a:solidFill>
              <a:latin typeface="+mn-ea"/>
              <a:cs typeface="メイリオ" pitchFamily="50" charset="-128"/>
            </a:endParaRPr>
          </a:p>
          <a:p>
            <a:endParaRPr lang="en-US" altLang="ja-JP" sz="600" dirty="0">
              <a:latin typeface="+mn-ea"/>
              <a:cs typeface="メイリオ" pitchFamily="50" charset="-128"/>
            </a:endParaRPr>
          </a:p>
          <a:p>
            <a:r>
              <a:rPr lang="ja-JP" altLang="en-US" sz="2000" dirty="0">
                <a:latin typeface="+mn-ea"/>
                <a:cs typeface="メイリオ" pitchFamily="50" charset="-128"/>
              </a:rPr>
              <a:t>①信託すると財産の名義が変わる</a:t>
            </a:r>
            <a:endParaRPr lang="en-US" altLang="ja-JP" sz="2000" dirty="0">
              <a:latin typeface="+mn-ea"/>
              <a:cs typeface="メイリオ" pitchFamily="50" charset="-128"/>
            </a:endParaRPr>
          </a:p>
          <a:p>
            <a:r>
              <a:rPr lang="ja-JP" altLang="en-US" sz="2000" dirty="0">
                <a:latin typeface="+mn-ea"/>
                <a:cs typeface="メイリオ" pitchFamily="50" charset="-128"/>
              </a:rPr>
              <a:t>②名義が変わっても贈与とは異なり</a:t>
            </a:r>
            <a:r>
              <a:rPr lang="ja-JP" altLang="en-US" sz="2000" dirty="0">
                <a:solidFill>
                  <a:srgbClr val="FF0000"/>
                </a:solidFill>
                <a:latin typeface="+mn-ea"/>
                <a:cs typeface="メイリオ" pitchFamily="50" charset="-128"/>
              </a:rPr>
              <a:t>贈与税は発生しない</a:t>
            </a:r>
            <a:endParaRPr lang="en-US" altLang="ja-JP" sz="2000" dirty="0">
              <a:solidFill>
                <a:srgbClr val="FF0000"/>
              </a:solidFill>
              <a:latin typeface="+mn-ea"/>
              <a:cs typeface="メイリオ" pitchFamily="50" charset="-128"/>
            </a:endParaRPr>
          </a:p>
          <a:p>
            <a:r>
              <a:rPr lang="ja-JP" altLang="en-US" sz="2000" dirty="0">
                <a:latin typeface="+mn-ea"/>
                <a:cs typeface="メイリオ" pitchFamily="50" charset="-128"/>
              </a:rPr>
              <a:t>③財産から生じる</a:t>
            </a:r>
            <a:r>
              <a:rPr lang="ja-JP" altLang="en-US" sz="2000" dirty="0">
                <a:solidFill>
                  <a:srgbClr val="FF0000"/>
                </a:solidFill>
                <a:latin typeface="+mn-ea"/>
                <a:cs typeface="メイリオ" pitchFamily="50" charset="-128"/>
              </a:rPr>
              <a:t>収益は委託者の所得のまま</a:t>
            </a:r>
            <a:endParaRPr lang="en-US" altLang="ja-JP" sz="2000" dirty="0">
              <a:latin typeface="+mn-ea"/>
              <a:cs typeface="メイリオ" pitchFamily="50" charset="-128"/>
            </a:endParaRPr>
          </a:p>
          <a:p>
            <a:r>
              <a:rPr lang="en-US" altLang="ja-JP" sz="2000" dirty="0">
                <a:latin typeface="+mn-ea"/>
                <a:cs typeface="メイリオ" pitchFamily="50" charset="-128"/>
              </a:rPr>
              <a:t>④</a:t>
            </a:r>
            <a:r>
              <a:rPr lang="ja-JP" altLang="en-US" sz="2000" dirty="0">
                <a:solidFill>
                  <a:srgbClr val="FF0000"/>
                </a:solidFill>
                <a:latin typeface="+mn-ea"/>
                <a:cs typeface="メイリオ" pitchFamily="50" charset="-128"/>
              </a:rPr>
              <a:t>財産の管理・処分権は受託者に移る</a:t>
            </a:r>
            <a:r>
              <a:rPr lang="ja-JP" altLang="en-US" sz="2000" dirty="0">
                <a:latin typeface="+mn-ea"/>
                <a:cs typeface="メイリオ" pitchFamily="50" charset="-128"/>
              </a:rPr>
              <a:t>（不動産の売却、賃貸など）</a:t>
            </a:r>
            <a:endParaRPr lang="en-US" altLang="ja-JP" sz="2000" dirty="0">
              <a:latin typeface="+mn-ea"/>
              <a:cs typeface="メイリオ" pitchFamily="50" charset="-128"/>
            </a:endParaRPr>
          </a:p>
          <a:p>
            <a:r>
              <a:rPr lang="en-US" altLang="ja-JP" sz="2000" dirty="0">
                <a:latin typeface="+mn-ea"/>
                <a:cs typeface="メイリオ" pitchFamily="50" charset="-128"/>
              </a:rPr>
              <a:t>⑤</a:t>
            </a:r>
            <a:r>
              <a:rPr lang="ja-JP" altLang="en-US" sz="2000" dirty="0">
                <a:latin typeface="+mn-ea"/>
                <a:cs typeface="メイリオ" pitchFamily="50" charset="-128"/>
              </a:rPr>
              <a:t>信託できる財産：</a:t>
            </a:r>
            <a:r>
              <a:rPr lang="ja-JP" altLang="en-US" sz="2000" dirty="0">
                <a:solidFill>
                  <a:srgbClr val="FF0000"/>
                </a:solidFill>
                <a:latin typeface="+mn-ea"/>
                <a:cs typeface="メイリオ" pitchFamily="50" charset="-128"/>
              </a:rPr>
              <a:t>不動産・金銭</a:t>
            </a:r>
            <a:r>
              <a:rPr lang="ja-JP" altLang="en-US" sz="2000" dirty="0">
                <a:latin typeface="+mn-ea"/>
                <a:cs typeface="メイリオ" pitchFamily="50" charset="-128"/>
              </a:rPr>
              <a:t>（預金）</a:t>
            </a:r>
            <a:r>
              <a:rPr lang="ja-JP" altLang="en-US" sz="2000" dirty="0">
                <a:solidFill>
                  <a:srgbClr val="FF0000"/>
                </a:solidFill>
                <a:latin typeface="+mn-ea"/>
                <a:cs typeface="メイリオ" pitchFamily="50" charset="-128"/>
              </a:rPr>
              <a:t>・株式</a:t>
            </a:r>
            <a:r>
              <a:rPr lang="ja-JP" altLang="en-US" sz="2000" dirty="0">
                <a:latin typeface="+mn-ea"/>
                <a:cs typeface="メイリオ" pitchFamily="50" charset="-128"/>
              </a:rPr>
              <a:t>（自社株式、有価証券）</a:t>
            </a:r>
            <a:endParaRPr lang="en-US" altLang="ja-JP" sz="2000" dirty="0">
              <a:latin typeface="+mn-ea"/>
              <a:cs typeface="メイリオ" pitchFamily="50" charset="-128"/>
            </a:endParaRPr>
          </a:p>
          <a:p>
            <a:r>
              <a:rPr lang="ja-JP" altLang="en-US" sz="2000" dirty="0">
                <a:latin typeface="+mn-ea"/>
                <a:cs typeface="メイリオ" pitchFamily="50" charset="-128"/>
              </a:rPr>
              <a:t>⑥信託財産の承継先を定めることで、</a:t>
            </a:r>
            <a:r>
              <a:rPr lang="ja-JP" altLang="en-US" sz="2000" dirty="0">
                <a:solidFill>
                  <a:srgbClr val="FF0000"/>
                </a:solidFill>
                <a:latin typeface="+mn-ea"/>
                <a:cs typeface="メイリオ" pitchFamily="50" charset="-128"/>
              </a:rPr>
              <a:t>遺言の代わりとなる</a:t>
            </a:r>
            <a:endParaRPr lang="en-US" altLang="ja-JP" sz="2000" dirty="0">
              <a:solidFill>
                <a:srgbClr val="FF0000"/>
              </a:solidFill>
              <a:latin typeface="+mn-ea"/>
              <a:cs typeface="メイリオ" pitchFamily="50" charset="-128"/>
            </a:endParaRPr>
          </a:p>
          <a:p>
            <a:r>
              <a:rPr lang="ja-JP" altLang="en-US" sz="2000" b="1" dirty="0">
                <a:solidFill>
                  <a:srgbClr val="FF0000"/>
                </a:solidFill>
                <a:latin typeface="+mn-ea"/>
                <a:cs typeface="メイリオ" pitchFamily="50" charset="-128"/>
              </a:rPr>
              <a:t>⑦信託契約は判断能力があるうちに締結する</a:t>
            </a:r>
            <a:endParaRPr lang="en-US" altLang="ja-JP" sz="2000" b="1" dirty="0">
              <a:solidFill>
                <a:srgbClr val="FF0000"/>
              </a:solidFill>
              <a:latin typeface="+mn-ea"/>
              <a:cs typeface="メイリオ" pitchFamily="50" charset="-128"/>
            </a:endParaRPr>
          </a:p>
        </p:txBody>
      </p:sp>
      <p:sp>
        <p:nvSpPr>
          <p:cNvPr id="22" name="正方形/長方形 21">
            <a:extLst>
              <a:ext uri="{FF2B5EF4-FFF2-40B4-BE49-F238E27FC236}">
                <a16:creationId xmlns:a16="http://schemas.microsoft.com/office/drawing/2014/main" id="{3AE867EB-59F3-425D-9088-65C05C0F039D}"/>
              </a:ext>
            </a:extLst>
          </p:cNvPr>
          <p:cNvSpPr/>
          <p:nvPr/>
        </p:nvSpPr>
        <p:spPr>
          <a:xfrm>
            <a:off x="481647" y="1277926"/>
            <a:ext cx="986702" cy="3641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mn-ea"/>
              </a:rPr>
              <a:t>受益権</a:t>
            </a:r>
            <a:endParaRPr lang="en-US" altLang="ja-JP" dirty="0">
              <a:solidFill>
                <a:schemeClr val="tx1"/>
              </a:solidFill>
              <a:latin typeface="+mn-ea"/>
            </a:endParaRPr>
          </a:p>
        </p:txBody>
      </p:sp>
      <p:sp>
        <p:nvSpPr>
          <p:cNvPr id="23" name="テキスト ボックス 22">
            <a:extLst>
              <a:ext uri="{FF2B5EF4-FFF2-40B4-BE49-F238E27FC236}">
                <a16:creationId xmlns:a16="http://schemas.microsoft.com/office/drawing/2014/main" id="{C6C6A0B4-EFD3-4030-A33F-3A25DB7E42BD}"/>
              </a:ext>
            </a:extLst>
          </p:cNvPr>
          <p:cNvSpPr txBox="1"/>
          <p:nvPr/>
        </p:nvSpPr>
        <p:spPr>
          <a:xfrm>
            <a:off x="1241263" y="2404305"/>
            <a:ext cx="2072520" cy="407125"/>
          </a:xfrm>
          <a:prstGeom prst="rect">
            <a:avLst/>
          </a:prstGeom>
          <a:noFill/>
        </p:spPr>
        <p:txBody>
          <a:bodyPr wrap="square" lIns="98385" tIns="49194" rIns="98385" bIns="49194">
            <a:spAutoFit/>
          </a:bodyPr>
          <a:lstStyle/>
          <a:p>
            <a:r>
              <a:rPr lang="ja-JP" altLang="en-US" sz="2000" dirty="0">
                <a:latin typeface="+mn-ea"/>
                <a:cs typeface="メイリオ" pitchFamily="50" charset="-128"/>
              </a:rPr>
              <a:t>委託者兼受益者</a:t>
            </a:r>
            <a:endParaRPr lang="en-US" altLang="ja-JP" sz="2000" dirty="0">
              <a:latin typeface="+mn-ea"/>
              <a:cs typeface="メイリオ" pitchFamily="50" charset="-128"/>
            </a:endParaRPr>
          </a:p>
        </p:txBody>
      </p:sp>
      <p:sp>
        <p:nvSpPr>
          <p:cNvPr id="24" name="テキスト ボックス 23">
            <a:extLst>
              <a:ext uri="{FF2B5EF4-FFF2-40B4-BE49-F238E27FC236}">
                <a16:creationId xmlns:a16="http://schemas.microsoft.com/office/drawing/2014/main" id="{85AEAE10-8F3B-4FCC-9F34-1A0093BFC7B9}"/>
              </a:ext>
            </a:extLst>
          </p:cNvPr>
          <p:cNvSpPr txBox="1"/>
          <p:nvPr/>
        </p:nvSpPr>
        <p:spPr>
          <a:xfrm>
            <a:off x="6296111" y="2378754"/>
            <a:ext cx="992906" cy="407125"/>
          </a:xfrm>
          <a:prstGeom prst="rect">
            <a:avLst/>
          </a:prstGeom>
          <a:noFill/>
        </p:spPr>
        <p:txBody>
          <a:bodyPr wrap="square" lIns="98385" tIns="49194" rIns="98385" bIns="49194">
            <a:spAutoFit/>
          </a:bodyPr>
          <a:lstStyle/>
          <a:p>
            <a:r>
              <a:rPr lang="ja-JP" altLang="en-US" sz="2000" dirty="0">
                <a:latin typeface="+mn-ea"/>
                <a:cs typeface="メイリオ" pitchFamily="50" charset="-128"/>
              </a:rPr>
              <a:t>受託者</a:t>
            </a:r>
            <a:endParaRPr lang="en-US" altLang="ja-JP" sz="2000" dirty="0">
              <a:latin typeface="+mn-ea"/>
              <a:cs typeface="メイリオ" pitchFamily="50" charset="-128"/>
            </a:endParaRPr>
          </a:p>
        </p:txBody>
      </p:sp>
      <p:pic>
        <p:nvPicPr>
          <p:cNvPr id="25" name="図 24">
            <a:extLst>
              <a:ext uri="{FF2B5EF4-FFF2-40B4-BE49-F238E27FC236}">
                <a16:creationId xmlns:a16="http://schemas.microsoft.com/office/drawing/2014/main" id="{5C4BCDE7-BB53-4259-9369-97D59298C0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7097" y="1087301"/>
            <a:ext cx="986702" cy="1291453"/>
          </a:xfrm>
          <a:prstGeom prst="rect">
            <a:avLst/>
          </a:prstGeom>
        </p:spPr>
      </p:pic>
      <p:pic>
        <p:nvPicPr>
          <p:cNvPr id="26" name="図 25">
            <a:extLst>
              <a:ext uri="{FF2B5EF4-FFF2-40B4-BE49-F238E27FC236}">
                <a16:creationId xmlns:a16="http://schemas.microsoft.com/office/drawing/2014/main" id="{0F407C14-6FCD-419B-B042-D8598D18AC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458" y="1059841"/>
            <a:ext cx="1076212" cy="1291454"/>
          </a:xfrm>
          <a:prstGeom prst="rect">
            <a:avLst/>
          </a:prstGeom>
        </p:spPr>
      </p:pic>
      <p:sp>
        <p:nvSpPr>
          <p:cNvPr id="28" name="正方形/長方形 27">
            <a:extLst>
              <a:ext uri="{FF2B5EF4-FFF2-40B4-BE49-F238E27FC236}">
                <a16:creationId xmlns:a16="http://schemas.microsoft.com/office/drawing/2014/main" id="{14F515B4-899C-4C26-8AEE-55DFDC6FB13C}"/>
              </a:ext>
            </a:extLst>
          </p:cNvPr>
          <p:cNvSpPr/>
          <p:nvPr/>
        </p:nvSpPr>
        <p:spPr>
          <a:xfrm>
            <a:off x="3063616" y="1600154"/>
            <a:ext cx="2753346" cy="425947"/>
          </a:xfrm>
          <a:prstGeom prst="rect">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9" name="テキスト ボックス 28">
            <a:extLst>
              <a:ext uri="{FF2B5EF4-FFF2-40B4-BE49-F238E27FC236}">
                <a16:creationId xmlns:a16="http://schemas.microsoft.com/office/drawing/2014/main" id="{75B51123-3669-4F21-9260-7F55B50F65AA}"/>
              </a:ext>
            </a:extLst>
          </p:cNvPr>
          <p:cNvSpPr txBox="1"/>
          <p:nvPr/>
        </p:nvSpPr>
        <p:spPr>
          <a:xfrm>
            <a:off x="3437157" y="1658858"/>
            <a:ext cx="2379805" cy="400110"/>
          </a:xfrm>
          <a:prstGeom prst="rect">
            <a:avLst/>
          </a:prstGeom>
          <a:noFill/>
        </p:spPr>
        <p:txBody>
          <a:bodyPr wrap="square" rtlCol="0">
            <a:spAutoFit/>
          </a:bodyPr>
          <a:lstStyle/>
          <a:p>
            <a:r>
              <a:rPr lang="ja-JP" altLang="en-US" sz="2000" dirty="0">
                <a:latin typeface="+mn-ea"/>
                <a:cs typeface="メイリオ" pitchFamily="50" charset="-128"/>
              </a:rPr>
              <a:t>信託契約を結ぶ</a:t>
            </a:r>
            <a:endParaRPr lang="en-US" altLang="ja-JP" sz="2000" dirty="0">
              <a:solidFill>
                <a:srgbClr val="FF0000"/>
              </a:solidFill>
              <a:latin typeface="+mn-ea"/>
              <a:cs typeface="メイリオ" pitchFamily="50" charset="-128"/>
            </a:endParaRPr>
          </a:p>
        </p:txBody>
      </p:sp>
      <p:sp>
        <p:nvSpPr>
          <p:cNvPr id="30" name="正方形/長方形 29">
            <a:extLst>
              <a:ext uri="{FF2B5EF4-FFF2-40B4-BE49-F238E27FC236}">
                <a16:creationId xmlns:a16="http://schemas.microsoft.com/office/drawing/2014/main" id="{A3F7CE2E-4C5F-4BEE-A663-158A2706BA29}"/>
              </a:ext>
            </a:extLst>
          </p:cNvPr>
          <p:cNvSpPr/>
          <p:nvPr/>
        </p:nvSpPr>
        <p:spPr>
          <a:xfrm>
            <a:off x="7486650" y="1245198"/>
            <a:ext cx="986702" cy="36415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tx1"/>
                </a:solidFill>
                <a:latin typeface="+mn-ea"/>
              </a:rPr>
              <a:t>管理権</a:t>
            </a:r>
            <a:endParaRPr lang="en-US" altLang="ja-JP" dirty="0">
              <a:solidFill>
                <a:schemeClr val="tx1"/>
              </a:solidFill>
              <a:latin typeface="+mn-ea"/>
            </a:endParaRPr>
          </a:p>
        </p:txBody>
      </p:sp>
      <p:sp>
        <p:nvSpPr>
          <p:cNvPr id="31" name="フローチャート: 代替処理 30">
            <a:extLst>
              <a:ext uri="{FF2B5EF4-FFF2-40B4-BE49-F238E27FC236}">
                <a16:creationId xmlns:a16="http://schemas.microsoft.com/office/drawing/2014/main" id="{E1FC133C-5BC7-43D5-AD71-5D25A3501EBB}"/>
              </a:ext>
            </a:extLst>
          </p:cNvPr>
          <p:cNvSpPr/>
          <p:nvPr/>
        </p:nvSpPr>
        <p:spPr>
          <a:xfrm>
            <a:off x="288787" y="3028959"/>
            <a:ext cx="8566425" cy="3087028"/>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629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ローチャート: 代替処理 26">
            <a:extLst>
              <a:ext uri="{FF2B5EF4-FFF2-40B4-BE49-F238E27FC236}">
                <a16:creationId xmlns:a16="http://schemas.microsoft.com/office/drawing/2014/main" id="{E6144254-98E7-4565-9000-22723245010C}"/>
              </a:ext>
            </a:extLst>
          </p:cNvPr>
          <p:cNvSpPr/>
          <p:nvPr/>
        </p:nvSpPr>
        <p:spPr>
          <a:xfrm>
            <a:off x="588545" y="897623"/>
            <a:ext cx="7935781" cy="1677797"/>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33</a:t>
            </a:fld>
            <a:endParaRPr kumimoji="1" lang="ja-JP" altLang="en-US"/>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特殊な家族信託（後継ぎ遺贈型信託）</a:t>
            </a:r>
          </a:p>
        </p:txBody>
      </p:sp>
      <p:sp>
        <p:nvSpPr>
          <p:cNvPr id="15" name="正方形/長方形 14">
            <a:extLst>
              <a:ext uri="{FF2B5EF4-FFF2-40B4-BE49-F238E27FC236}">
                <a16:creationId xmlns:a16="http://schemas.microsoft.com/office/drawing/2014/main" id="{5E8A4A3E-A30E-414F-9E74-5470D3DD19C4}"/>
              </a:ext>
            </a:extLst>
          </p:cNvPr>
          <p:cNvSpPr/>
          <p:nvPr/>
        </p:nvSpPr>
        <p:spPr>
          <a:xfrm>
            <a:off x="354911" y="2768558"/>
            <a:ext cx="8789089" cy="2216648"/>
          </a:xfrm>
          <a:prstGeom prst="rect">
            <a:avLst/>
          </a:prstGeom>
        </p:spPr>
        <p:txBody>
          <a:bodyPr wrap="square" lIns="61611" tIns="30805" rIns="61611" bIns="30805">
            <a:spAutoFit/>
          </a:bodyPr>
          <a:lstStyle/>
          <a:p>
            <a:r>
              <a:rPr lang="ja-JP" altLang="en-US" sz="2000" dirty="0">
                <a:latin typeface="メイリオ" panose="020B0604030504040204" pitchFamily="50" charset="-128"/>
                <a:ea typeface="メイリオ" panose="020B0604030504040204" pitchFamily="50" charset="-128"/>
              </a:rPr>
              <a:t>例えば・・・</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所有する不動産に関し、長男が相続するように遺言を作成したが、</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長男には子供がいないため、長男が亡くなった際には長男の配偶者に</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相続される。更に配偶者に相続が発生した際には、配偶者の親族（兄弟等）の財産となってしまう。</a:t>
            </a:r>
            <a:endParaRPr lang="en-US" altLang="ja-JP" sz="2000" dirty="0">
              <a:latin typeface="メイリオ" panose="020B0604030504040204" pitchFamily="50" charset="-128"/>
              <a:ea typeface="メイリオ" panose="020B0604030504040204" pitchFamily="50" charset="-128"/>
            </a:endParaRPr>
          </a:p>
          <a:p>
            <a:r>
              <a:rPr lang="ja-JP" altLang="en-US" sz="2000" dirty="0">
                <a:solidFill>
                  <a:srgbClr val="FF0000"/>
                </a:solidFill>
                <a:latin typeface="メイリオ" panose="020B0604030504040204" pitchFamily="50" charset="-128"/>
                <a:ea typeface="メイリオ" panose="020B0604030504040204" pitchFamily="50" charset="-128"/>
              </a:rPr>
              <a:t>先祖代々受け継いでいる不動産なので、何とかして自分の家系に残したい。</a:t>
            </a:r>
            <a:endParaRPr lang="en-US" altLang="ja-JP" sz="2000" dirty="0">
              <a:solidFill>
                <a:srgbClr val="FF0000"/>
              </a:solidFill>
              <a:latin typeface="メイリオ" panose="020B0604030504040204" pitchFamily="50" charset="-128"/>
              <a:ea typeface="メイリオ" panose="020B0604030504040204" pitchFamily="50" charset="-128"/>
            </a:endParaRPr>
          </a:p>
          <a:p>
            <a:r>
              <a:rPr lang="ja-JP" altLang="en-US" sz="2000" dirty="0">
                <a:solidFill>
                  <a:srgbClr val="FF0000"/>
                </a:solidFill>
                <a:latin typeface="メイリオ" panose="020B0604030504040204" pitchFamily="50" charset="-128"/>
                <a:ea typeface="メイリオ" panose="020B0604030504040204" pitchFamily="50" charset="-128"/>
              </a:rPr>
              <a:t>具体的には、</a:t>
            </a:r>
            <a:r>
              <a:rPr lang="ja-JP" altLang="en-US" sz="2000" u="sng" dirty="0">
                <a:solidFill>
                  <a:srgbClr val="FF0000"/>
                </a:solidFill>
                <a:latin typeface="メイリオ" panose="020B0604030504040204" pitchFamily="50" charset="-128"/>
                <a:ea typeface="メイリオ" panose="020B0604030504040204" pitchFamily="50" charset="-128"/>
              </a:rPr>
              <a:t>長男が亡くなった後は次男に不動産が渡るようにしたい。</a:t>
            </a:r>
            <a:endParaRPr lang="en-US" altLang="ja-JP" sz="2000" u="sng"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512B22C-A2FB-4532-8EAB-826F35C67505}"/>
              </a:ext>
            </a:extLst>
          </p:cNvPr>
          <p:cNvSpPr txBox="1"/>
          <p:nvPr/>
        </p:nvSpPr>
        <p:spPr>
          <a:xfrm>
            <a:off x="728731" y="1561937"/>
            <a:ext cx="7960949" cy="461665"/>
          </a:xfrm>
          <a:prstGeom prst="rect">
            <a:avLst/>
          </a:prstGeom>
          <a:noFill/>
        </p:spPr>
        <p:txBody>
          <a:bodyPr wrap="square">
            <a:spAutoFit/>
          </a:bodyPr>
          <a:lstStyle/>
          <a:p>
            <a:pPr>
              <a:defRPr/>
            </a:pPr>
            <a:r>
              <a:rPr lang="ja-JP" altLang="en-US" sz="2400" dirty="0">
                <a:latin typeface="メイリオ"/>
                <a:ea typeface="メイリオ"/>
                <a:cs typeface="メイリオ"/>
              </a:rPr>
              <a:t>・先祖代々の財産を</a:t>
            </a:r>
            <a:r>
              <a:rPr lang="ja-JP" altLang="en-US" sz="2400" dirty="0">
                <a:solidFill>
                  <a:srgbClr val="FF0000"/>
                </a:solidFill>
                <a:latin typeface="メイリオ"/>
                <a:ea typeface="メイリオ"/>
                <a:cs typeface="メイリオ"/>
              </a:rPr>
              <a:t>自分の家系に相続させていきたい</a:t>
            </a:r>
            <a:endParaRPr lang="en-US" altLang="ja-JP" sz="2400" dirty="0">
              <a:solidFill>
                <a:srgbClr val="FF0000"/>
              </a:solidFill>
              <a:latin typeface="メイリオ"/>
              <a:ea typeface="メイリオ"/>
              <a:cs typeface="メイリオ"/>
            </a:endParaRPr>
          </a:p>
        </p:txBody>
      </p:sp>
      <p:sp>
        <p:nvSpPr>
          <p:cNvPr id="18" name="テキスト ボックス 17">
            <a:extLst>
              <a:ext uri="{FF2B5EF4-FFF2-40B4-BE49-F238E27FC236}">
                <a16:creationId xmlns:a16="http://schemas.microsoft.com/office/drawing/2014/main" id="{C1954C5C-A199-4A46-9600-3C0CD41B17B2}"/>
              </a:ext>
            </a:extLst>
          </p:cNvPr>
          <p:cNvSpPr txBox="1"/>
          <p:nvPr/>
        </p:nvSpPr>
        <p:spPr>
          <a:xfrm>
            <a:off x="728731" y="2044011"/>
            <a:ext cx="7960949" cy="461665"/>
          </a:xfrm>
          <a:prstGeom prst="rect">
            <a:avLst/>
          </a:prstGeom>
          <a:noFill/>
        </p:spPr>
        <p:txBody>
          <a:bodyPr wrap="square">
            <a:spAutoFit/>
          </a:bodyPr>
          <a:lstStyle/>
          <a:p>
            <a:pPr>
              <a:defRPr/>
            </a:pPr>
            <a:r>
              <a:rPr lang="ja-JP" altLang="en-US" sz="2400" dirty="0">
                <a:latin typeface="メイリオ"/>
                <a:ea typeface="メイリオ"/>
                <a:cs typeface="メイリオ"/>
              </a:rPr>
              <a:t>・自分の財産を代々</a:t>
            </a:r>
            <a:r>
              <a:rPr lang="ja-JP" altLang="en-US" sz="2400" dirty="0">
                <a:solidFill>
                  <a:srgbClr val="FF0000"/>
                </a:solidFill>
                <a:latin typeface="メイリオ"/>
                <a:ea typeface="メイリオ"/>
                <a:cs typeface="メイリオ"/>
              </a:rPr>
              <a:t>長男の家系に相続させていきたい</a:t>
            </a:r>
            <a:endParaRPr lang="en-US" altLang="ja-JP" sz="2400" dirty="0">
              <a:solidFill>
                <a:srgbClr val="FF0000"/>
              </a:solidFill>
              <a:latin typeface="メイリオ"/>
              <a:ea typeface="メイリオ"/>
              <a:cs typeface="メイリオ"/>
            </a:endParaRPr>
          </a:p>
        </p:txBody>
      </p:sp>
      <p:sp>
        <p:nvSpPr>
          <p:cNvPr id="16" name="テキスト ボックス 15">
            <a:extLst>
              <a:ext uri="{FF2B5EF4-FFF2-40B4-BE49-F238E27FC236}">
                <a16:creationId xmlns:a16="http://schemas.microsoft.com/office/drawing/2014/main" id="{C727245C-EC0B-4B4F-919A-236904FB425B}"/>
              </a:ext>
            </a:extLst>
          </p:cNvPr>
          <p:cNvSpPr txBox="1"/>
          <p:nvPr/>
        </p:nvSpPr>
        <p:spPr>
          <a:xfrm>
            <a:off x="1397606" y="1016190"/>
            <a:ext cx="6412546" cy="523220"/>
          </a:xfrm>
          <a:prstGeom prst="rect">
            <a:avLst/>
          </a:prstGeom>
          <a:noFill/>
        </p:spPr>
        <p:txBody>
          <a:bodyPr wrap="square">
            <a:spAutoFit/>
          </a:bodyPr>
          <a:lstStyle/>
          <a:p>
            <a:pPr>
              <a:defRPr/>
            </a:pPr>
            <a:r>
              <a:rPr lang="ja-JP" altLang="en-US" sz="2800" b="1" dirty="0">
                <a:latin typeface="メイリオ"/>
                <a:ea typeface="メイリオ"/>
                <a:cs typeface="メイリオ"/>
              </a:rPr>
              <a:t>次のような希望がある方への家族信託</a:t>
            </a:r>
            <a:endParaRPr lang="en-US" altLang="ja-JP" sz="2800" b="1" dirty="0">
              <a:latin typeface="メイリオ"/>
              <a:ea typeface="メイリオ"/>
              <a:cs typeface="メイリオ"/>
            </a:endParaRPr>
          </a:p>
        </p:txBody>
      </p:sp>
      <p:sp>
        <p:nvSpPr>
          <p:cNvPr id="33" name="右矢印 15">
            <a:extLst>
              <a:ext uri="{FF2B5EF4-FFF2-40B4-BE49-F238E27FC236}">
                <a16:creationId xmlns:a16="http://schemas.microsoft.com/office/drawing/2014/main" id="{642A4A77-C3E6-4D58-B796-1BF13E080686}"/>
              </a:ext>
            </a:extLst>
          </p:cNvPr>
          <p:cNvSpPr/>
          <p:nvPr/>
        </p:nvSpPr>
        <p:spPr>
          <a:xfrm rot="5400000">
            <a:off x="4362788" y="4953379"/>
            <a:ext cx="605510" cy="752480"/>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mj-ea"/>
              <a:ea typeface="+mj-ea"/>
              <a:cs typeface="+mn-cs"/>
            </a:endParaRPr>
          </a:p>
        </p:txBody>
      </p:sp>
      <p:sp>
        <p:nvSpPr>
          <p:cNvPr id="34" name="テキスト ボックス 33">
            <a:extLst>
              <a:ext uri="{FF2B5EF4-FFF2-40B4-BE49-F238E27FC236}">
                <a16:creationId xmlns:a16="http://schemas.microsoft.com/office/drawing/2014/main" id="{8DA59A97-447B-44CB-BCAF-9AC71C295E80}"/>
              </a:ext>
            </a:extLst>
          </p:cNvPr>
          <p:cNvSpPr txBox="1"/>
          <p:nvPr/>
        </p:nvSpPr>
        <p:spPr>
          <a:xfrm>
            <a:off x="620306" y="5763234"/>
            <a:ext cx="8523694" cy="461665"/>
          </a:xfrm>
          <a:prstGeom prst="rect">
            <a:avLst/>
          </a:prstGeom>
          <a:noFill/>
        </p:spPr>
        <p:txBody>
          <a:bodyPr wrap="square">
            <a:spAutoFit/>
          </a:bodyPr>
          <a:lstStyle/>
          <a:p>
            <a:pPr>
              <a:defRPr/>
            </a:pPr>
            <a:r>
              <a:rPr lang="ja-JP" altLang="en-US" sz="2400" b="1" dirty="0">
                <a:solidFill>
                  <a:srgbClr val="FF0000"/>
                </a:solidFill>
                <a:latin typeface="メイリオ"/>
                <a:ea typeface="メイリオ"/>
                <a:cs typeface="メイリオ"/>
              </a:rPr>
              <a:t>家族信託（後継ぎ遺贈型信託）</a:t>
            </a:r>
            <a:r>
              <a:rPr lang="ja-JP" altLang="en-US" sz="2400" b="1" dirty="0">
                <a:latin typeface="メイリオ"/>
                <a:ea typeface="メイリオ"/>
                <a:cs typeface="メイリオ"/>
              </a:rPr>
              <a:t>を活用すれば実現できる！</a:t>
            </a:r>
            <a:endParaRPr lang="en-US" altLang="ja-JP" sz="2400" b="1" dirty="0">
              <a:latin typeface="メイリオ"/>
              <a:ea typeface="メイリオ"/>
              <a:cs typeface="メイリオ"/>
            </a:endParaRPr>
          </a:p>
        </p:txBody>
      </p:sp>
    </p:spTree>
    <p:extLst>
      <p:ext uri="{BB962C8B-B14F-4D97-AF65-F5344CB8AC3E}">
        <p14:creationId xmlns:p14="http://schemas.microsoft.com/office/powerpoint/2010/main" val="244292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2E0C020A-DE7C-4DE1-A32D-67DBAD1E501C}"/>
              </a:ext>
            </a:extLst>
          </p:cNvPr>
          <p:cNvSpPr>
            <a:spLocks noGrp="1"/>
          </p:cNvSpPr>
          <p:nvPr>
            <p:ph type="sldNum" sz="quarter" idx="12"/>
          </p:nvPr>
        </p:nvSpPr>
        <p:spPr>
          <a:xfrm>
            <a:off x="8156619" y="6401588"/>
            <a:ext cx="839542" cy="365125"/>
          </a:xfrm>
        </p:spPr>
        <p:txBody>
          <a:bodyPr/>
          <a:lstStyle/>
          <a:p>
            <a:fld id="{973C32F0-AC67-4652-A9E0-16BE7F53E430}" type="slidenum">
              <a:rPr kumimoji="1" lang="ja-JP" altLang="en-US" smtClean="0"/>
              <a:t>34</a:t>
            </a:fld>
            <a:endParaRPr kumimoji="1" lang="ja-JP" altLang="en-US" dirty="0"/>
          </a:p>
        </p:txBody>
      </p:sp>
      <p:sp>
        <p:nvSpPr>
          <p:cNvPr id="2" name="正方形/長方形 1">
            <a:extLst>
              <a:ext uri="{FF2B5EF4-FFF2-40B4-BE49-F238E27FC236}">
                <a16:creationId xmlns:a16="http://schemas.microsoft.com/office/drawing/2014/main" id="{C463E2EC-BEBE-4ED5-A1C6-8D163CA7FAC3}"/>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特殊な家族信託（後継ぎ遺贈型信託）</a:t>
            </a:r>
          </a:p>
        </p:txBody>
      </p:sp>
      <p:cxnSp>
        <p:nvCxnSpPr>
          <p:cNvPr id="8" name="直線矢印コネクタ 7">
            <a:extLst>
              <a:ext uri="{FF2B5EF4-FFF2-40B4-BE49-F238E27FC236}">
                <a16:creationId xmlns:a16="http://schemas.microsoft.com/office/drawing/2014/main" id="{CDEAD74F-D08B-4123-9279-088C35D279AE}"/>
              </a:ext>
            </a:extLst>
          </p:cNvPr>
          <p:cNvCxnSpPr/>
          <p:nvPr/>
        </p:nvCxnSpPr>
        <p:spPr>
          <a:xfrm flipV="1">
            <a:off x="3724764" y="3749763"/>
            <a:ext cx="660558" cy="2210"/>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93807C19-7623-4449-86E2-34135E9966C8}"/>
              </a:ext>
            </a:extLst>
          </p:cNvPr>
          <p:cNvCxnSpPr/>
          <p:nvPr/>
        </p:nvCxnSpPr>
        <p:spPr>
          <a:xfrm>
            <a:off x="3716023" y="3854499"/>
            <a:ext cx="652520" cy="2613"/>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0" name="直線矢印コネクタ 9">
            <a:extLst>
              <a:ext uri="{FF2B5EF4-FFF2-40B4-BE49-F238E27FC236}">
                <a16:creationId xmlns:a16="http://schemas.microsoft.com/office/drawing/2014/main" id="{E90D7668-9B7F-40A0-B109-53F178908793}"/>
              </a:ext>
            </a:extLst>
          </p:cNvPr>
          <p:cNvCxnSpPr>
            <a:cxnSpLocks/>
          </p:cNvCxnSpPr>
          <p:nvPr/>
        </p:nvCxnSpPr>
        <p:spPr>
          <a:xfrm>
            <a:off x="3153280" y="2703454"/>
            <a:ext cx="1803175" cy="0"/>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D43B3E9D-40DC-4E07-B089-AE8D36F9074D}"/>
              </a:ext>
            </a:extLst>
          </p:cNvPr>
          <p:cNvCxnSpPr/>
          <p:nvPr/>
        </p:nvCxnSpPr>
        <p:spPr>
          <a:xfrm>
            <a:off x="6502092" y="3864468"/>
            <a:ext cx="652520" cy="2613"/>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2" name="直線矢印コネクタ 11">
            <a:extLst>
              <a:ext uri="{FF2B5EF4-FFF2-40B4-BE49-F238E27FC236}">
                <a16:creationId xmlns:a16="http://schemas.microsoft.com/office/drawing/2014/main" id="{0B512CA1-E2DE-461D-BDD3-FE824235B812}"/>
              </a:ext>
            </a:extLst>
          </p:cNvPr>
          <p:cNvCxnSpPr/>
          <p:nvPr/>
        </p:nvCxnSpPr>
        <p:spPr>
          <a:xfrm>
            <a:off x="6499525" y="3754832"/>
            <a:ext cx="652520" cy="2613"/>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7E7048FE-26D0-4258-BD07-1BC43F613D4B}"/>
              </a:ext>
            </a:extLst>
          </p:cNvPr>
          <p:cNvSpPr txBox="1"/>
          <p:nvPr/>
        </p:nvSpPr>
        <p:spPr>
          <a:xfrm>
            <a:off x="4958415" y="2387291"/>
            <a:ext cx="1208370" cy="449342"/>
          </a:xfrm>
          <a:prstGeom prst="rect">
            <a:avLst/>
          </a:prstGeom>
          <a:solidFill>
            <a:srgbClr val="92D050"/>
          </a:solidFill>
          <a:ln>
            <a:solidFill>
              <a:schemeClr val="tx1"/>
            </a:solidFill>
          </a:ln>
        </p:spPr>
        <p:txBody>
          <a:bodyPr wrap="square" lIns="79235" tIns="39618" rIns="79235" bIns="39618" rtlCol="0">
            <a:spAutoFit/>
          </a:bodyPr>
          <a:lstStyle/>
          <a:p>
            <a:r>
              <a:rPr lang="ja-JP" altLang="en-US" sz="2400" dirty="0">
                <a:latin typeface="メイリオ"/>
                <a:ea typeface="メイリオ"/>
                <a:cs typeface="メイリオ"/>
              </a:rPr>
              <a:t> </a:t>
            </a:r>
            <a:r>
              <a:rPr lang="ja-JP" altLang="en-US" sz="2400" b="1" dirty="0">
                <a:latin typeface="メイリオ"/>
                <a:ea typeface="メイリオ"/>
                <a:cs typeface="メイリオ"/>
              </a:rPr>
              <a:t>本人Ａ</a:t>
            </a:r>
            <a:endParaRPr lang="ja-JP" altLang="en-US" sz="3600" b="1" dirty="0">
              <a:latin typeface="メイリオ"/>
              <a:ea typeface="メイリオ"/>
              <a:cs typeface="メイリオ"/>
            </a:endParaRPr>
          </a:p>
        </p:txBody>
      </p:sp>
      <p:cxnSp>
        <p:nvCxnSpPr>
          <p:cNvPr id="14" name="直線矢印コネクタ 13">
            <a:extLst>
              <a:ext uri="{FF2B5EF4-FFF2-40B4-BE49-F238E27FC236}">
                <a16:creationId xmlns:a16="http://schemas.microsoft.com/office/drawing/2014/main" id="{14F8E8FC-B67C-4D74-B687-A8080CDF81E1}"/>
              </a:ext>
            </a:extLst>
          </p:cNvPr>
          <p:cNvCxnSpPr>
            <a:cxnSpLocks/>
          </p:cNvCxnSpPr>
          <p:nvPr/>
        </p:nvCxnSpPr>
        <p:spPr>
          <a:xfrm>
            <a:off x="3145971" y="2546149"/>
            <a:ext cx="1803175" cy="2613"/>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917839DB-8C48-4967-BC90-3F223C7E7FE0}"/>
              </a:ext>
            </a:extLst>
          </p:cNvPr>
          <p:cNvSpPr txBox="1"/>
          <p:nvPr/>
        </p:nvSpPr>
        <p:spPr>
          <a:xfrm>
            <a:off x="2006535" y="2460213"/>
            <a:ext cx="1145865" cy="316998"/>
          </a:xfrm>
          <a:prstGeom prst="rect">
            <a:avLst/>
          </a:prstGeom>
          <a:no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故・配偶者</a:t>
            </a:r>
            <a:endParaRPr lang="ja-JP" altLang="en-US" sz="2395" dirty="0">
              <a:latin typeface="メイリオ"/>
              <a:ea typeface="メイリオ"/>
              <a:cs typeface="メイリオ"/>
            </a:endParaRPr>
          </a:p>
        </p:txBody>
      </p:sp>
      <p:cxnSp>
        <p:nvCxnSpPr>
          <p:cNvPr id="16" name="直線矢印コネクタ 15">
            <a:extLst>
              <a:ext uri="{FF2B5EF4-FFF2-40B4-BE49-F238E27FC236}">
                <a16:creationId xmlns:a16="http://schemas.microsoft.com/office/drawing/2014/main" id="{DE3C8CC8-CC2A-4A9C-9731-BF3CFE4ECF81}"/>
              </a:ext>
            </a:extLst>
          </p:cNvPr>
          <p:cNvCxnSpPr/>
          <p:nvPr/>
        </p:nvCxnSpPr>
        <p:spPr>
          <a:xfrm>
            <a:off x="4709276" y="2720555"/>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06B68D35-2975-4F10-A870-86441E45D7DE}"/>
              </a:ext>
            </a:extLst>
          </p:cNvPr>
          <p:cNvCxnSpPr/>
          <p:nvPr/>
        </p:nvCxnSpPr>
        <p:spPr>
          <a:xfrm flipH="1">
            <a:off x="4710935" y="3208154"/>
            <a:ext cx="1687710" cy="0"/>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8" name="直線矢印コネクタ 17">
            <a:extLst>
              <a:ext uri="{FF2B5EF4-FFF2-40B4-BE49-F238E27FC236}">
                <a16:creationId xmlns:a16="http://schemas.microsoft.com/office/drawing/2014/main" id="{BE8FF5E0-5E2E-4531-B7EF-DAA80E97E6A9}"/>
              </a:ext>
            </a:extLst>
          </p:cNvPr>
          <p:cNvCxnSpPr/>
          <p:nvPr/>
        </p:nvCxnSpPr>
        <p:spPr>
          <a:xfrm>
            <a:off x="6396986" y="3208154"/>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7BEDCBCA-EEC9-4B47-A476-31FDA25AEBC0}"/>
              </a:ext>
            </a:extLst>
          </p:cNvPr>
          <p:cNvCxnSpPr/>
          <p:nvPr/>
        </p:nvCxnSpPr>
        <p:spPr>
          <a:xfrm>
            <a:off x="4709276" y="3208154"/>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D71FF905-82C7-4C36-8C13-84B2F8A7F052}"/>
              </a:ext>
            </a:extLst>
          </p:cNvPr>
          <p:cNvSpPr txBox="1"/>
          <p:nvPr/>
        </p:nvSpPr>
        <p:spPr>
          <a:xfrm>
            <a:off x="4334429" y="3655580"/>
            <a:ext cx="751526" cy="316998"/>
          </a:xfrm>
          <a:prstGeom prst="rect">
            <a:avLst/>
          </a:prstGeom>
          <a:solidFill>
            <a:srgbClr val="92D050"/>
          </a:solidFill>
          <a:ln>
            <a:solidFill>
              <a:schemeClr val="tx1"/>
            </a:solidFill>
          </a:ln>
        </p:spPr>
        <p:txBody>
          <a:bodyPr wrap="none" lIns="79235" tIns="39618" rIns="79235" bIns="39618" rtlCol="0">
            <a:spAutoFit/>
          </a:bodyPr>
          <a:lstStyle/>
          <a:p>
            <a:r>
              <a:rPr lang="ja-JP" altLang="en-US" sz="1540" b="1" dirty="0">
                <a:latin typeface="メイリオ"/>
                <a:ea typeface="メイリオ"/>
                <a:cs typeface="メイリオ"/>
              </a:rPr>
              <a:t>長男Ｂ</a:t>
            </a:r>
            <a:endParaRPr lang="ja-JP" altLang="en-US" sz="2395" b="1" dirty="0">
              <a:latin typeface="メイリオ"/>
              <a:ea typeface="メイリオ"/>
              <a:cs typeface="メイリオ"/>
            </a:endParaRPr>
          </a:p>
        </p:txBody>
      </p:sp>
      <p:sp>
        <p:nvSpPr>
          <p:cNvPr id="21" name="テキスト ボックス 20">
            <a:extLst>
              <a:ext uri="{FF2B5EF4-FFF2-40B4-BE49-F238E27FC236}">
                <a16:creationId xmlns:a16="http://schemas.microsoft.com/office/drawing/2014/main" id="{BAB448A3-5358-4B87-A3CA-FA1A7E9EC899}"/>
              </a:ext>
            </a:extLst>
          </p:cNvPr>
          <p:cNvSpPr txBox="1"/>
          <p:nvPr/>
        </p:nvSpPr>
        <p:spPr>
          <a:xfrm>
            <a:off x="7148512" y="3668257"/>
            <a:ext cx="751526" cy="316998"/>
          </a:xfrm>
          <a:prstGeom prst="rect">
            <a:avLst/>
          </a:prstGeom>
          <a:no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次男妻</a:t>
            </a:r>
            <a:endParaRPr lang="ja-JP" altLang="en-US" sz="2395" dirty="0">
              <a:latin typeface="メイリオ"/>
              <a:ea typeface="メイリオ"/>
              <a:cs typeface="メイリオ"/>
            </a:endParaRPr>
          </a:p>
        </p:txBody>
      </p:sp>
      <p:cxnSp>
        <p:nvCxnSpPr>
          <p:cNvPr id="22" name="直線矢印コネクタ 21">
            <a:extLst>
              <a:ext uri="{FF2B5EF4-FFF2-40B4-BE49-F238E27FC236}">
                <a16:creationId xmlns:a16="http://schemas.microsoft.com/office/drawing/2014/main" id="{01AD5FA7-05D6-4A1D-B65E-40ACD12D3C96}"/>
              </a:ext>
            </a:extLst>
          </p:cNvPr>
          <p:cNvCxnSpPr>
            <a:cxnSpLocks/>
          </p:cNvCxnSpPr>
          <p:nvPr/>
        </p:nvCxnSpPr>
        <p:spPr>
          <a:xfrm>
            <a:off x="6898317" y="3860005"/>
            <a:ext cx="0" cy="634313"/>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EE926481-C61F-4BCC-BF5D-959290CAE866}"/>
              </a:ext>
            </a:extLst>
          </p:cNvPr>
          <p:cNvSpPr txBox="1"/>
          <p:nvPr/>
        </p:nvSpPr>
        <p:spPr>
          <a:xfrm>
            <a:off x="1720441" y="3658146"/>
            <a:ext cx="948695" cy="316998"/>
          </a:xfrm>
          <a:prstGeom prst="rect">
            <a:avLst/>
          </a:prstGeom>
          <a:solidFill>
            <a:schemeClr val="accent2">
              <a:lumMod val="60000"/>
              <a:lumOff val="40000"/>
            </a:schemeClr>
          </a:solid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長男妻弟</a:t>
            </a:r>
            <a:endParaRPr lang="en-US" altLang="ja-JP" sz="1540" dirty="0">
              <a:latin typeface="メイリオ"/>
              <a:ea typeface="メイリオ"/>
              <a:cs typeface="メイリオ"/>
            </a:endParaRPr>
          </a:p>
        </p:txBody>
      </p:sp>
      <p:cxnSp>
        <p:nvCxnSpPr>
          <p:cNvPr id="24" name="直線矢印コネクタ 23">
            <a:extLst>
              <a:ext uri="{FF2B5EF4-FFF2-40B4-BE49-F238E27FC236}">
                <a16:creationId xmlns:a16="http://schemas.microsoft.com/office/drawing/2014/main" id="{B15E8A96-A1D3-4783-AEEA-77CCBFBEBE00}"/>
              </a:ext>
            </a:extLst>
          </p:cNvPr>
          <p:cNvCxnSpPr/>
          <p:nvPr/>
        </p:nvCxnSpPr>
        <p:spPr>
          <a:xfrm>
            <a:off x="1055584" y="3208154"/>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A393D35B-BB5C-499B-8DDB-64A5A1D18330}"/>
              </a:ext>
            </a:extLst>
          </p:cNvPr>
          <p:cNvCxnSpPr/>
          <p:nvPr/>
        </p:nvCxnSpPr>
        <p:spPr>
          <a:xfrm flipH="1">
            <a:off x="1055584" y="3208154"/>
            <a:ext cx="2316577" cy="0"/>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5E004AF1-AA2B-4615-857F-8E7C85565F13}"/>
              </a:ext>
            </a:extLst>
          </p:cNvPr>
          <p:cNvCxnSpPr/>
          <p:nvPr/>
        </p:nvCxnSpPr>
        <p:spPr>
          <a:xfrm>
            <a:off x="3360959" y="3208154"/>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72EFAC74-40C8-4F10-A68E-D848BF2F9536}"/>
              </a:ext>
            </a:extLst>
          </p:cNvPr>
          <p:cNvCxnSpPr>
            <a:cxnSpLocks/>
          </p:cNvCxnSpPr>
          <p:nvPr/>
        </p:nvCxnSpPr>
        <p:spPr>
          <a:xfrm>
            <a:off x="2213872" y="3208154"/>
            <a:ext cx="0" cy="435694"/>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28" name="円形吹き出し 51">
            <a:extLst>
              <a:ext uri="{FF2B5EF4-FFF2-40B4-BE49-F238E27FC236}">
                <a16:creationId xmlns:a16="http://schemas.microsoft.com/office/drawing/2014/main" id="{3404CE6A-E0AC-4429-B189-AC2AB193CF88}"/>
              </a:ext>
            </a:extLst>
          </p:cNvPr>
          <p:cNvSpPr/>
          <p:nvPr/>
        </p:nvSpPr>
        <p:spPr>
          <a:xfrm flipH="1">
            <a:off x="2641966" y="1078129"/>
            <a:ext cx="3637711" cy="920261"/>
          </a:xfrm>
          <a:prstGeom prst="wedgeEllipseCallout">
            <a:avLst>
              <a:gd name="adj1" fmla="val -55640"/>
              <a:gd name="adj2" fmla="val 33474"/>
            </a:avLst>
          </a:prstGeom>
          <a:gradFill>
            <a:gsLst>
              <a:gs pos="10000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a:latin typeface="メイリオ" panose="020B0604030504040204" pitchFamily="50" charset="-128"/>
                <a:ea typeface="メイリオ" panose="020B0604030504040204" pitchFamily="50" charset="-128"/>
              </a:rPr>
              <a:t>不動産を自分の家系に残したい！！</a:t>
            </a:r>
          </a:p>
        </p:txBody>
      </p:sp>
      <p:sp>
        <p:nvSpPr>
          <p:cNvPr id="29" name="テキスト ボックス 28">
            <a:extLst>
              <a:ext uri="{FF2B5EF4-FFF2-40B4-BE49-F238E27FC236}">
                <a16:creationId xmlns:a16="http://schemas.microsoft.com/office/drawing/2014/main" id="{B631E15A-FFA7-4F15-BA65-A23A5846DCDC}"/>
              </a:ext>
            </a:extLst>
          </p:cNvPr>
          <p:cNvSpPr txBox="1"/>
          <p:nvPr/>
        </p:nvSpPr>
        <p:spPr>
          <a:xfrm>
            <a:off x="5918009" y="3653443"/>
            <a:ext cx="751526" cy="316998"/>
          </a:xfrm>
          <a:prstGeom prst="rect">
            <a:avLst/>
          </a:prstGeom>
          <a:solidFill>
            <a:srgbClr val="92D050"/>
          </a:solidFill>
          <a:ln>
            <a:solidFill>
              <a:schemeClr val="tx1"/>
            </a:solidFill>
          </a:ln>
        </p:spPr>
        <p:txBody>
          <a:bodyPr wrap="none" lIns="79235" tIns="39618" rIns="79235" bIns="39618" rtlCol="0">
            <a:spAutoFit/>
          </a:bodyPr>
          <a:lstStyle/>
          <a:p>
            <a:r>
              <a:rPr lang="ja-JP" altLang="en-US" sz="1540" b="1" dirty="0">
                <a:latin typeface="メイリオ"/>
                <a:ea typeface="メイリオ"/>
                <a:cs typeface="メイリオ"/>
              </a:rPr>
              <a:t>次男Ｃ</a:t>
            </a:r>
            <a:endParaRPr lang="ja-JP" altLang="en-US" sz="2395" b="1" dirty="0">
              <a:latin typeface="メイリオ"/>
              <a:ea typeface="メイリオ"/>
              <a:cs typeface="メイリオ"/>
            </a:endParaRPr>
          </a:p>
        </p:txBody>
      </p:sp>
      <p:sp>
        <p:nvSpPr>
          <p:cNvPr id="30" name="テキスト ボックス 29">
            <a:extLst>
              <a:ext uri="{FF2B5EF4-FFF2-40B4-BE49-F238E27FC236}">
                <a16:creationId xmlns:a16="http://schemas.microsoft.com/office/drawing/2014/main" id="{2EE2EC53-0C7C-4CB5-A1C4-9CBE735581A7}"/>
              </a:ext>
            </a:extLst>
          </p:cNvPr>
          <p:cNvSpPr txBox="1"/>
          <p:nvPr/>
        </p:nvSpPr>
        <p:spPr>
          <a:xfrm>
            <a:off x="6621139" y="4514281"/>
            <a:ext cx="554356" cy="316998"/>
          </a:xfrm>
          <a:prstGeom prst="rect">
            <a:avLst/>
          </a:prstGeom>
          <a:solidFill>
            <a:srgbClr val="92D050"/>
          </a:solidFill>
          <a:ln>
            <a:solidFill>
              <a:schemeClr val="tx1"/>
            </a:solidFill>
          </a:ln>
        </p:spPr>
        <p:txBody>
          <a:bodyPr wrap="none" lIns="79235" tIns="39618" rIns="79235" bIns="39618" rtlCol="0">
            <a:spAutoFit/>
          </a:bodyPr>
          <a:lstStyle/>
          <a:p>
            <a:r>
              <a:rPr lang="ja-JP" altLang="en-US" sz="1540" b="1" dirty="0">
                <a:latin typeface="メイリオ"/>
                <a:ea typeface="メイリオ"/>
                <a:cs typeface="メイリオ"/>
              </a:rPr>
              <a:t>孫Ｄ</a:t>
            </a:r>
          </a:p>
        </p:txBody>
      </p:sp>
      <p:sp>
        <p:nvSpPr>
          <p:cNvPr id="31" name="テキスト ボックス 30">
            <a:extLst>
              <a:ext uri="{FF2B5EF4-FFF2-40B4-BE49-F238E27FC236}">
                <a16:creationId xmlns:a16="http://schemas.microsoft.com/office/drawing/2014/main" id="{A45B1599-DAE7-45B8-8ACC-0C4FB4761F5C}"/>
              </a:ext>
            </a:extLst>
          </p:cNvPr>
          <p:cNvSpPr txBox="1"/>
          <p:nvPr/>
        </p:nvSpPr>
        <p:spPr>
          <a:xfrm>
            <a:off x="2963212" y="3658146"/>
            <a:ext cx="751526" cy="316998"/>
          </a:xfrm>
          <a:prstGeom prst="rect">
            <a:avLst/>
          </a:prstGeom>
          <a:solidFill>
            <a:schemeClr val="accent2">
              <a:lumMod val="60000"/>
              <a:lumOff val="40000"/>
            </a:schemeClr>
          </a:solid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長男妻</a:t>
            </a:r>
            <a:endParaRPr lang="ja-JP" altLang="en-US" sz="2395" dirty="0">
              <a:latin typeface="メイリオ"/>
              <a:ea typeface="メイリオ"/>
              <a:cs typeface="メイリオ"/>
            </a:endParaRPr>
          </a:p>
        </p:txBody>
      </p:sp>
      <p:sp>
        <p:nvSpPr>
          <p:cNvPr id="32" name="テキスト ボックス 31">
            <a:extLst>
              <a:ext uri="{FF2B5EF4-FFF2-40B4-BE49-F238E27FC236}">
                <a16:creationId xmlns:a16="http://schemas.microsoft.com/office/drawing/2014/main" id="{86DF605F-6070-4477-862B-69BFB3BC5DB2}"/>
              </a:ext>
            </a:extLst>
          </p:cNvPr>
          <p:cNvSpPr txBox="1"/>
          <p:nvPr/>
        </p:nvSpPr>
        <p:spPr>
          <a:xfrm>
            <a:off x="525541" y="3663411"/>
            <a:ext cx="948695" cy="316998"/>
          </a:xfrm>
          <a:prstGeom prst="rect">
            <a:avLst/>
          </a:prstGeom>
          <a:solidFill>
            <a:schemeClr val="accent2">
              <a:lumMod val="60000"/>
              <a:lumOff val="40000"/>
            </a:schemeClr>
          </a:solid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長男妻妹</a:t>
            </a:r>
            <a:endParaRPr lang="en-US" altLang="ja-JP" sz="1540" dirty="0">
              <a:latin typeface="メイリオ"/>
              <a:ea typeface="メイリオ"/>
              <a:cs typeface="メイリオ"/>
            </a:endParaRPr>
          </a:p>
        </p:txBody>
      </p:sp>
      <p:sp>
        <p:nvSpPr>
          <p:cNvPr id="33" name="テキスト ボックス 32">
            <a:extLst>
              <a:ext uri="{FF2B5EF4-FFF2-40B4-BE49-F238E27FC236}">
                <a16:creationId xmlns:a16="http://schemas.microsoft.com/office/drawing/2014/main" id="{0E2B124D-EA79-4307-BFA5-AD5FAE6135D7}"/>
              </a:ext>
            </a:extLst>
          </p:cNvPr>
          <p:cNvSpPr txBox="1"/>
          <p:nvPr/>
        </p:nvSpPr>
        <p:spPr>
          <a:xfrm>
            <a:off x="1939857" y="4553588"/>
            <a:ext cx="554356" cy="316998"/>
          </a:xfrm>
          <a:prstGeom prst="rect">
            <a:avLst/>
          </a:prstGeom>
          <a:solidFill>
            <a:schemeClr val="accent2">
              <a:lumMod val="60000"/>
              <a:lumOff val="40000"/>
            </a:schemeClr>
          </a:solid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子供</a:t>
            </a:r>
            <a:endParaRPr lang="en-US" altLang="ja-JP" sz="1540" dirty="0">
              <a:latin typeface="メイリオ"/>
              <a:ea typeface="メイリオ"/>
              <a:cs typeface="メイリオ"/>
            </a:endParaRPr>
          </a:p>
        </p:txBody>
      </p:sp>
      <p:sp>
        <p:nvSpPr>
          <p:cNvPr id="34" name="テキスト ボックス 33">
            <a:extLst>
              <a:ext uri="{FF2B5EF4-FFF2-40B4-BE49-F238E27FC236}">
                <a16:creationId xmlns:a16="http://schemas.microsoft.com/office/drawing/2014/main" id="{B1BC5C6F-7D8D-4F51-A3A9-98FEB03EA731}"/>
              </a:ext>
            </a:extLst>
          </p:cNvPr>
          <p:cNvSpPr txBox="1"/>
          <p:nvPr/>
        </p:nvSpPr>
        <p:spPr>
          <a:xfrm>
            <a:off x="744958" y="4559408"/>
            <a:ext cx="554356" cy="316998"/>
          </a:xfrm>
          <a:prstGeom prst="rect">
            <a:avLst/>
          </a:prstGeom>
          <a:solidFill>
            <a:schemeClr val="accent2">
              <a:lumMod val="60000"/>
              <a:lumOff val="40000"/>
            </a:schemeClr>
          </a:solidFill>
          <a:ln>
            <a:solidFill>
              <a:schemeClr val="tx1"/>
            </a:solidFill>
          </a:ln>
        </p:spPr>
        <p:txBody>
          <a:bodyPr wrap="none" lIns="79235" tIns="39618" rIns="79235" bIns="39618" rtlCol="0">
            <a:spAutoFit/>
          </a:bodyPr>
          <a:lstStyle/>
          <a:p>
            <a:r>
              <a:rPr lang="ja-JP" altLang="en-US" sz="1540" dirty="0">
                <a:latin typeface="メイリオ"/>
                <a:ea typeface="メイリオ"/>
                <a:cs typeface="メイリオ"/>
              </a:rPr>
              <a:t>子供</a:t>
            </a:r>
            <a:endParaRPr lang="en-US" altLang="ja-JP" sz="1540" dirty="0">
              <a:latin typeface="メイリオ"/>
              <a:ea typeface="メイリオ"/>
              <a:cs typeface="メイリオ"/>
            </a:endParaRPr>
          </a:p>
        </p:txBody>
      </p:sp>
      <p:cxnSp>
        <p:nvCxnSpPr>
          <p:cNvPr id="35" name="直線矢印コネクタ 34">
            <a:extLst>
              <a:ext uri="{FF2B5EF4-FFF2-40B4-BE49-F238E27FC236}">
                <a16:creationId xmlns:a16="http://schemas.microsoft.com/office/drawing/2014/main" id="{DA2EAD4F-9DFB-4DC6-8243-D02BBD2B0B7C}"/>
              </a:ext>
            </a:extLst>
          </p:cNvPr>
          <p:cNvCxnSpPr/>
          <p:nvPr/>
        </p:nvCxnSpPr>
        <p:spPr>
          <a:xfrm>
            <a:off x="2239282" y="4025986"/>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3080697F-D141-413F-A203-49E799BC0BD3}"/>
              </a:ext>
            </a:extLst>
          </p:cNvPr>
          <p:cNvCxnSpPr/>
          <p:nvPr/>
        </p:nvCxnSpPr>
        <p:spPr>
          <a:xfrm>
            <a:off x="1033181" y="4006719"/>
            <a:ext cx="0" cy="487599"/>
          </a:xfrm>
          <a:prstGeom prst="straightConnector1">
            <a:avLst/>
          </a:prstGeom>
          <a:ln>
            <a:solidFill>
              <a:schemeClr val="tx1"/>
            </a:solidFill>
            <a:tailEnd type="none" w="sm" len="sm"/>
          </a:ln>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DB2564DA-C48C-430A-A2D0-F9C29E572C1E}"/>
              </a:ext>
            </a:extLst>
          </p:cNvPr>
          <p:cNvSpPr txBox="1"/>
          <p:nvPr/>
        </p:nvSpPr>
        <p:spPr>
          <a:xfrm>
            <a:off x="4073230" y="3261680"/>
            <a:ext cx="380307" cy="461665"/>
          </a:xfrm>
          <a:prstGeom prst="rect">
            <a:avLst/>
          </a:prstGeom>
          <a:noFill/>
        </p:spPr>
        <p:txBody>
          <a:bodyPr wrap="square" rtlCol="0">
            <a:spAutoFit/>
          </a:bodyPr>
          <a:lstStyle/>
          <a:p>
            <a:r>
              <a:rPr kumimoji="1" lang="ja-JP" altLang="en-US" sz="2400" b="1" dirty="0">
                <a:solidFill>
                  <a:srgbClr val="FF0000"/>
                </a:solidFill>
              </a:rPr>
              <a:t>①</a:t>
            </a:r>
          </a:p>
        </p:txBody>
      </p:sp>
      <p:sp>
        <p:nvSpPr>
          <p:cNvPr id="38" name="テキスト ボックス 37">
            <a:extLst>
              <a:ext uri="{FF2B5EF4-FFF2-40B4-BE49-F238E27FC236}">
                <a16:creationId xmlns:a16="http://schemas.microsoft.com/office/drawing/2014/main" id="{97AE18F4-6007-42A3-BFBD-832E241EBD50}"/>
              </a:ext>
            </a:extLst>
          </p:cNvPr>
          <p:cNvSpPr txBox="1"/>
          <p:nvPr/>
        </p:nvSpPr>
        <p:spPr>
          <a:xfrm>
            <a:off x="5616234" y="3288098"/>
            <a:ext cx="468343" cy="461665"/>
          </a:xfrm>
          <a:prstGeom prst="rect">
            <a:avLst/>
          </a:prstGeom>
          <a:noFill/>
        </p:spPr>
        <p:txBody>
          <a:bodyPr wrap="square" rtlCol="0">
            <a:spAutoFit/>
          </a:bodyPr>
          <a:lstStyle/>
          <a:p>
            <a:r>
              <a:rPr lang="ja-JP" altLang="en-US" sz="2400" b="1" dirty="0">
                <a:solidFill>
                  <a:srgbClr val="FF0000"/>
                </a:solidFill>
              </a:rPr>
              <a:t>②</a:t>
            </a:r>
            <a:endParaRPr kumimoji="1" lang="ja-JP" altLang="en-US" b="1" dirty="0">
              <a:solidFill>
                <a:srgbClr val="FF0000"/>
              </a:solidFill>
            </a:endParaRPr>
          </a:p>
        </p:txBody>
      </p:sp>
      <p:sp>
        <p:nvSpPr>
          <p:cNvPr id="39" name="テキスト ボックス 38">
            <a:extLst>
              <a:ext uri="{FF2B5EF4-FFF2-40B4-BE49-F238E27FC236}">
                <a16:creationId xmlns:a16="http://schemas.microsoft.com/office/drawing/2014/main" id="{202D559F-32BF-49DF-B894-75B16621291C}"/>
              </a:ext>
            </a:extLst>
          </p:cNvPr>
          <p:cNvSpPr txBox="1"/>
          <p:nvPr/>
        </p:nvSpPr>
        <p:spPr>
          <a:xfrm>
            <a:off x="6355154" y="4101955"/>
            <a:ext cx="307459" cy="461665"/>
          </a:xfrm>
          <a:prstGeom prst="rect">
            <a:avLst/>
          </a:prstGeom>
          <a:noFill/>
        </p:spPr>
        <p:txBody>
          <a:bodyPr wrap="square" rtlCol="0">
            <a:spAutoFit/>
          </a:bodyPr>
          <a:lstStyle/>
          <a:p>
            <a:r>
              <a:rPr lang="ja-JP" altLang="en-US" sz="2400" b="1" dirty="0">
                <a:solidFill>
                  <a:srgbClr val="FF0000"/>
                </a:solidFill>
              </a:rPr>
              <a:t>③</a:t>
            </a:r>
            <a:endParaRPr kumimoji="1" lang="ja-JP" altLang="en-US" sz="2400" b="1" dirty="0">
              <a:solidFill>
                <a:srgbClr val="FF0000"/>
              </a:solidFill>
            </a:endParaRPr>
          </a:p>
        </p:txBody>
      </p:sp>
      <p:sp>
        <p:nvSpPr>
          <p:cNvPr id="40" name="テキスト ボックス 39">
            <a:extLst>
              <a:ext uri="{FF2B5EF4-FFF2-40B4-BE49-F238E27FC236}">
                <a16:creationId xmlns:a16="http://schemas.microsoft.com/office/drawing/2014/main" id="{F39A09DE-C1B5-43D4-9942-052BC8B949A5}"/>
              </a:ext>
            </a:extLst>
          </p:cNvPr>
          <p:cNvSpPr txBox="1"/>
          <p:nvPr/>
        </p:nvSpPr>
        <p:spPr>
          <a:xfrm>
            <a:off x="636847" y="5277654"/>
            <a:ext cx="8639193" cy="1107996"/>
          </a:xfrm>
          <a:prstGeom prst="rect">
            <a:avLst/>
          </a:prstGeom>
          <a:noFill/>
        </p:spPr>
        <p:txBody>
          <a:bodyPr wrap="square" rtlCol="0">
            <a:spAutoFit/>
          </a:bodyPr>
          <a:lstStyle/>
          <a:p>
            <a:r>
              <a:rPr kumimoji="1" lang="ja-JP" altLang="en-US" sz="2400" dirty="0">
                <a:solidFill>
                  <a:srgbClr val="FF0000"/>
                </a:solidFill>
                <a:latin typeface="メイリオ" panose="020B0604030504040204" pitchFamily="50" charset="-128"/>
                <a:ea typeface="メイリオ" panose="020B0604030504040204" pitchFamily="50" charset="-128"/>
              </a:rPr>
              <a:t>遺言では①までしか指定できない</a:t>
            </a:r>
            <a:endParaRPr kumimoji="1" lang="en-US" altLang="ja-JP" sz="2400" dirty="0">
              <a:solidFill>
                <a:srgbClr val="FF0000"/>
              </a:solidFill>
              <a:latin typeface="メイリオ" panose="020B0604030504040204" pitchFamily="50" charset="-128"/>
              <a:ea typeface="メイリオ" panose="020B0604030504040204" pitchFamily="50" charset="-128"/>
            </a:endParaRPr>
          </a:p>
          <a:p>
            <a:r>
              <a:rPr lang="ja-JP" altLang="en-US" sz="2400" b="1" dirty="0">
                <a:solidFill>
                  <a:srgbClr val="FF0000"/>
                </a:solidFill>
                <a:latin typeface="メイリオ" panose="020B0604030504040204" pitchFamily="50" charset="-128"/>
                <a:ea typeface="メイリオ" panose="020B0604030504040204" pitchFamily="50" charset="-128"/>
              </a:rPr>
              <a:t>信託を使えば②、③の指定までできる！</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→長男の配偶者側の親族に自分の不動産が流れてしまうのを防ぐことができる！</a:t>
            </a:r>
            <a:endParaRPr kumimoji="1" lang="ja-JP" altLang="en-US" sz="1600" dirty="0">
              <a:latin typeface="メイリオ" panose="020B0604030504040204" pitchFamily="50" charset="-128"/>
              <a:ea typeface="メイリオ" panose="020B0604030504040204" pitchFamily="50" charset="-128"/>
            </a:endParaRPr>
          </a:p>
        </p:txBody>
      </p:sp>
      <p:pic>
        <p:nvPicPr>
          <p:cNvPr id="44" name="図 43" descr="アイコン&#10;&#10;自動的に生成された説明">
            <a:extLst>
              <a:ext uri="{FF2B5EF4-FFF2-40B4-BE49-F238E27FC236}">
                <a16:creationId xmlns:a16="http://schemas.microsoft.com/office/drawing/2014/main" id="{90C666A1-0DD4-4B7B-9216-98BD5D365737}"/>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787428" y="1861386"/>
            <a:ext cx="788411" cy="676244"/>
          </a:xfrm>
          <a:prstGeom prst="rect">
            <a:avLst/>
          </a:prstGeom>
        </p:spPr>
      </p:pic>
      <p:pic>
        <p:nvPicPr>
          <p:cNvPr id="45" name="図 44" descr="テーブル, 挿絵, ウィンドウ が含まれている画像&#10;&#10;自動的に生成された説明">
            <a:extLst>
              <a:ext uri="{FF2B5EF4-FFF2-40B4-BE49-F238E27FC236}">
                <a16:creationId xmlns:a16="http://schemas.microsoft.com/office/drawing/2014/main" id="{452E17DD-A4B7-4C2F-A17C-94FED80CD9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9676" y="1063477"/>
            <a:ext cx="504336" cy="719766"/>
          </a:xfrm>
          <a:prstGeom prst="rect">
            <a:avLst/>
          </a:prstGeom>
        </p:spPr>
      </p:pic>
      <p:pic>
        <p:nvPicPr>
          <p:cNvPr id="46" name="図 45" descr="建物の写真と文字の加工写真&#10;&#10;中程度の精度で自動的に生成された説明">
            <a:extLst>
              <a:ext uri="{FF2B5EF4-FFF2-40B4-BE49-F238E27FC236}">
                <a16:creationId xmlns:a16="http://schemas.microsoft.com/office/drawing/2014/main" id="{9DEDE8DF-7F2B-4B72-B3F0-440FE00226CA}"/>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6747529" y="1131260"/>
            <a:ext cx="987002" cy="605464"/>
          </a:xfrm>
          <a:prstGeom prst="rect">
            <a:avLst/>
          </a:prstGeom>
        </p:spPr>
      </p:pic>
      <p:pic>
        <p:nvPicPr>
          <p:cNvPr id="47" name="Picture 10" descr="親が老人ホームに入居。そのとき、親の「持ち家」どうする？ | オヤノコト.net（公式サイト）">
            <a:extLst>
              <a:ext uri="{FF2B5EF4-FFF2-40B4-BE49-F238E27FC236}">
                <a16:creationId xmlns:a16="http://schemas.microsoft.com/office/drawing/2014/main" id="{12E49CFF-CB70-4DE9-8616-7039D889766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98349" y="2013122"/>
            <a:ext cx="950096" cy="507468"/>
          </a:xfrm>
          <a:prstGeom prst="rect">
            <a:avLst/>
          </a:prstGeom>
          <a:noFill/>
          <a:extLst>
            <a:ext uri="{909E8E84-426E-40DD-AFC4-6F175D3DCCD1}">
              <a14:hiddenFill xmlns:a14="http://schemas.microsoft.com/office/drawing/2010/main">
                <a:solidFill>
                  <a:srgbClr val="FFFFFF"/>
                </a:solidFill>
              </a14:hiddenFill>
            </a:ext>
          </a:extLst>
        </p:spPr>
      </p:pic>
      <p:sp>
        <p:nvSpPr>
          <p:cNvPr id="48" name="フローチャート: 代替処理 47">
            <a:extLst>
              <a:ext uri="{FF2B5EF4-FFF2-40B4-BE49-F238E27FC236}">
                <a16:creationId xmlns:a16="http://schemas.microsoft.com/office/drawing/2014/main" id="{4C0EE6DB-7C01-4A8D-B981-9A41039A9D22}"/>
              </a:ext>
            </a:extLst>
          </p:cNvPr>
          <p:cNvSpPr/>
          <p:nvPr/>
        </p:nvSpPr>
        <p:spPr>
          <a:xfrm>
            <a:off x="6550773" y="976014"/>
            <a:ext cx="2324638" cy="1715079"/>
          </a:xfrm>
          <a:prstGeom prst="flowChartAlternateProcess">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a:extLst>
              <a:ext uri="{FF2B5EF4-FFF2-40B4-BE49-F238E27FC236}">
                <a16:creationId xmlns:a16="http://schemas.microsoft.com/office/drawing/2014/main" id="{24300903-FFE7-4D8E-88B8-2CC91594E245}"/>
              </a:ext>
            </a:extLst>
          </p:cNvPr>
          <p:cNvCxnSpPr>
            <a:cxnSpLocks/>
          </p:cNvCxnSpPr>
          <p:nvPr/>
        </p:nvCxnSpPr>
        <p:spPr>
          <a:xfrm flipH="1">
            <a:off x="4840448" y="2875174"/>
            <a:ext cx="326527" cy="768674"/>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07DF302A-93F5-4C28-BE99-3DD7E5B3C89D}"/>
              </a:ext>
            </a:extLst>
          </p:cNvPr>
          <p:cNvCxnSpPr>
            <a:cxnSpLocks/>
          </p:cNvCxnSpPr>
          <p:nvPr/>
        </p:nvCxnSpPr>
        <p:spPr>
          <a:xfrm flipV="1">
            <a:off x="5162006" y="3815219"/>
            <a:ext cx="679952" cy="4198"/>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2D39D41D-94B0-4410-B21C-69AAB603341B}"/>
              </a:ext>
            </a:extLst>
          </p:cNvPr>
          <p:cNvCxnSpPr>
            <a:cxnSpLocks/>
          </p:cNvCxnSpPr>
          <p:nvPr/>
        </p:nvCxnSpPr>
        <p:spPr>
          <a:xfrm>
            <a:off x="6078849" y="4071830"/>
            <a:ext cx="430035" cy="560886"/>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65" name="右矢印 12">
            <a:extLst>
              <a:ext uri="{FF2B5EF4-FFF2-40B4-BE49-F238E27FC236}">
                <a16:creationId xmlns:a16="http://schemas.microsoft.com/office/drawing/2014/main" id="{05AD6356-33E1-48CE-AA32-71F5CCCF437C}"/>
              </a:ext>
            </a:extLst>
          </p:cNvPr>
          <p:cNvSpPr/>
          <p:nvPr/>
        </p:nvSpPr>
        <p:spPr>
          <a:xfrm rot="10800000">
            <a:off x="3058407" y="3990198"/>
            <a:ext cx="1898037" cy="614106"/>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97754"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mj-ea"/>
              <a:ea typeface="+mj-ea"/>
              <a:cs typeface="+mn-cs"/>
            </a:endParaRPr>
          </a:p>
        </p:txBody>
      </p:sp>
      <p:sp>
        <p:nvSpPr>
          <p:cNvPr id="67" name="テキスト ボックス 66">
            <a:extLst>
              <a:ext uri="{FF2B5EF4-FFF2-40B4-BE49-F238E27FC236}">
                <a16:creationId xmlns:a16="http://schemas.microsoft.com/office/drawing/2014/main" id="{764668C1-3F26-4B16-84D5-B7C2102EE1F9}"/>
              </a:ext>
            </a:extLst>
          </p:cNvPr>
          <p:cNvSpPr txBox="1"/>
          <p:nvPr/>
        </p:nvSpPr>
        <p:spPr>
          <a:xfrm>
            <a:off x="3232700" y="4157023"/>
            <a:ext cx="1723755" cy="351528"/>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1600" b="1" dirty="0">
                <a:latin typeface="+mj-ea"/>
                <a:ea typeface="+mj-ea"/>
                <a:cs typeface="メイリオ" pitchFamily="50" charset="-128"/>
              </a:rPr>
              <a:t>財産</a:t>
            </a:r>
            <a:r>
              <a:rPr kumimoji="1" lang="ja-JP" altLang="en-US" sz="1600" b="1" i="0" u="none" strike="noStrike" kern="1200" cap="none" spc="0" normalizeH="0" baseline="0" noProof="0" dirty="0">
                <a:ln>
                  <a:noFill/>
                </a:ln>
                <a:effectLst/>
                <a:uLnTx/>
                <a:uFillTx/>
                <a:latin typeface="+mj-ea"/>
                <a:ea typeface="+mj-ea"/>
                <a:cs typeface="メイリオ" pitchFamily="50" charset="-128"/>
              </a:rPr>
              <a:t>流出を防ぐ</a:t>
            </a:r>
          </a:p>
        </p:txBody>
      </p:sp>
      <p:sp>
        <p:nvSpPr>
          <p:cNvPr id="68" name="吹き出し: 角を丸めた四角形 67">
            <a:extLst>
              <a:ext uri="{FF2B5EF4-FFF2-40B4-BE49-F238E27FC236}">
                <a16:creationId xmlns:a16="http://schemas.microsoft.com/office/drawing/2014/main" id="{E7C0DF62-2739-447D-93F7-BE03D086CC9B}"/>
              </a:ext>
            </a:extLst>
          </p:cNvPr>
          <p:cNvSpPr/>
          <p:nvPr/>
        </p:nvSpPr>
        <p:spPr>
          <a:xfrm>
            <a:off x="7343799" y="4544267"/>
            <a:ext cx="1625639" cy="871712"/>
          </a:xfrm>
          <a:prstGeom prst="wedgeRoundRectCallout">
            <a:avLst>
              <a:gd name="adj1" fmla="val -56265"/>
              <a:gd name="adj2" fmla="val -39852"/>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75D4141E-C95E-442F-B953-8DF6721F088C}"/>
              </a:ext>
            </a:extLst>
          </p:cNvPr>
          <p:cNvSpPr txBox="1"/>
          <p:nvPr/>
        </p:nvSpPr>
        <p:spPr>
          <a:xfrm>
            <a:off x="7355763" y="4629499"/>
            <a:ext cx="1710085" cy="745680"/>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最終的に本人</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が所有する不動産は孫</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D</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のものとなる</a:t>
            </a:r>
          </a:p>
        </p:txBody>
      </p:sp>
    </p:spTree>
    <p:extLst>
      <p:ext uri="{BB962C8B-B14F-4D97-AF65-F5344CB8AC3E}">
        <p14:creationId xmlns:p14="http://schemas.microsoft.com/office/powerpoint/2010/main" val="213752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矢印: 右 66">
            <a:extLst>
              <a:ext uri="{FF2B5EF4-FFF2-40B4-BE49-F238E27FC236}">
                <a16:creationId xmlns:a16="http://schemas.microsoft.com/office/drawing/2014/main" id="{DEB044F8-44FE-4C16-A901-BCE289477F3F}"/>
              </a:ext>
            </a:extLst>
          </p:cNvPr>
          <p:cNvSpPr/>
          <p:nvPr/>
        </p:nvSpPr>
        <p:spPr>
          <a:xfrm>
            <a:off x="4610542" y="2913462"/>
            <a:ext cx="1725631" cy="845563"/>
          </a:xfrm>
          <a:prstGeom prst="rightArrow">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4">
            <a:extLst>
              <a:ext uri="{FF2B5EF4-FFF2-40B4-BE49-F238E27FC236}">
                <a16:creationId xmlns:a16="http://schemas.microsoft.com/office/drawing/2014/main" id="{E3ECDFA9-E118-4392-895A-DA65DB39072A}"/>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35</a:t>
            </a:fld>
            <a:endParaRPr kumimoji="1" lang="ja-JP" altLang="en-US"/>
          </a:p>
        </p:txBody>
      </p:sp>
      <p:sp>
        <p:nvSpPr>
          <p:cNvPr id="3" name="正方形/長方形 2">
            <a:extLst>
              <a:ext uri="{FF2B5EF4-FFF2-40B4-BE49-F238E27FC236}">
                <a16:creationId xmlns:a16="http://schemas.microsoft.com/office/drawing/2014/main" id="{522342BF-5A3B-462A-9425-703590B27699}"/>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全体のまとめ</a:t>
            </a:r>
            <a:endParaRPr kumimoji="1" lang="en-US" altLang="ja-JP" sz="3600" kern="0" dirty="0">
              <a:solidFill>
                <a:prstClr val="white"/>
              </a:solidFill>
              <a:latin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E08843DF-DEEE-441E-9E10-A967D21AB374}"/>
              </a:ext>
            </a:extLst>
          </p:cNvPr>
          <p:cNvSpPr/>
          <p:nvPr/>
        </p:nvSpPr>
        <p:spPr>
          <a:xfrm>
            <a:off x="1230617" y="908870"/>
            <a:ext cx="6786692" cy="519079"/>
          </a:xfrm>
          <a:prstGeom prst="rect">
            <a:avLst/>
          </a:prstGeom>
          <a:solidFill>
            <a:schemeClr val="bg1">
              <a:lumMod val="95000"/>
            </a:schemeClr>
          </a:solidFill>
          <a:ln w="38100">
            <a:solidFill>
              <a:srgbClr val="9F8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ja-JP" altLang="en-US" sz="2400" b="1" dirty="0">
                <a:solidFill>
                  <a:schemeClr val="tx1"/>
                </a:solidFill>
              </a:rPr>
              <a:t>　制約なく財産の管理運用が可能な家族信託</a:t>
            </a:r>
          </a:p>
        </p:txBody>
      </p:sp>
      <p:cxnSp>
        <p:nvCxnSpPr>
          <p:cNvPr id="23" name="直線コネクタ 22">
            <a:extLst>
              <a:ext uri="{FF2B5EF4-FFF2-40B4-BE49-F238E27FC236}">
                <a16:creationId xmlns:a16="http://schemas.microsoft.com/office/drawing/2014/main" id="{DCFD4AD3-94E2-443C-950B-63A24A724DF2}"/>
              </a:ext>
            </a:extLst>
          </p:cNvPr>
          <p:cNvCxnSpPr>
            <a:cxnSpLocks/>
          </p:cNvCxnSpPr>
          <p:nvPr/>
        </p:nvCxnSpPr>
        <p:spPr>
          <a:xfrm>
            <a:off x="3345898" y="2472721"/>
            <a:ext cx="0" cy="3067473"/>
          </a:xfrm>
          <a:prstGeom prst="line">
            <a:avLst/>
          </a:prstGeom>
          <a:effectLst/>
        </p:spPr>
        <p:style>
          <a:lnRef idx="2">
            <a:schemeClr val="dk1"/>
          </a:lnRef>
          <a:fillRef idx="0">
            <a:schemeClr val="dk1"/>
          </a:fillRef>
          <a:effectRef idx="1">
            <a:schemeClr val="dk1"/>
          </a:effectRef>
          <a:fontRef idx="minor">
            <a:schemeClr val="tx1"/>
          </a:fontRef>
        </p:style>
      </p:cxnSp>
      <p:sp>
        <p:nvSpPr>
          <p:cNvPr id="24" name="四角形: 角を丸くする 23">
            <a:extLst>
              <a:ext uri="{FF2B5EF4-FFF2-40B4-BE49-F238E27FC236}">
                <a16:creationId xmlns:a16="http://schemas.microsoft.com/office/drawing/2014/main" id="{CFBFF10E-510B-4E23-A2D3-6434196CD30D}"/>
              </a:ext>
            </a:extLst>
          </p:cNvPr>
          <p:cNvSpPr/>
          <p:nvPr/>
        </p:nvSpPr>
        <p:spPr>
          <a:xfrm>
            <a:off x="334924" y="3051679"/>
            <a:ext cx="1587552" cy="475155"/>
          </a:xfrm>
          <a:prstGeom prst="round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法定後見人</a:t>
            </a:r>
          </a:p>
        </p:txBody>
      </p:sp>
      <p:sp>
        <p:nvSpPr>
          <p:cNvPr id="26" name="四角形: 角を丸くする 25">
            <a:extLst>
              <a:ext uri="{FF2B5EF4-FFF2-40B4-BE49-F238E27FC236}">
                <a16:creationId xmlns:a16="http://schemas.microsoft.com/office/drawing/2014/main" id="{B1A77D5A-1592-4106-A6A1-2D272E006975}"/>
              </a:ext>
            </a:extLst>
          </p:cNvPr>
          <p:cNvSpPr/>
          <p:nvPr/>
        </p:nvSpPr>
        <p:spPr>
          <a:xfrm>
            <a:off x="334923" y="3844270"/>
            <a:ext cx="1576083" cy="475155"/>
          </a:xfrm>
          <a:prstGeom prst="roundRect">
            <a:avLst/>
          </a:prstGeom>
          <a:solidFill>
            <a:schemeClr val="accent5">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ln w="0"/>
                <a:solidFill>
                  <a:schemeClr val="tx1"/>
                </a:solidFill>
                <a:latin typeface="メイリオ" panose="020B0604030504040204" pitchFamily="50" charset="-128"/>
                <a:ea typeface="メイリオ" panose="020B0604030504040204" pitchFamily="50" charset="-128"/>
              </a:rPr>
              <a:t>遺言</a:t>
            </a:r>
          </a:p>
        </p:txBody>
      </p:sp>
      <p:sp>
        <p:nvSpPr>
          <p:cNvPr id="27" name="四角形: 角を丸くする 26">
            <a:extLst>
              <a:ext uri="{FF2B5EF4-FFF2-40B4-BE49-F238E27FC236}">
                <a16:creationId xmlns:a16="http://schemas.microsoft.com/office/drawing/2014/main" id="{3031008A-F30B-41F6-AE45-195408F29F89}"/>
              </a:ext>
            </a:extLst>
          </p:cNvPr>
          <p:cNvSpPr/>
          <p:nvPr/>
        </p:nvSpPr>
        <p:spPr>
          <a:xfrm>
            <a:off x="319309" y="4714327"/>
            <a:ext cx="1591697" cy="475155"/>
          </a:xfrm>
          <a:prstGeom prst="roundRect">
            <a:avLst/>
          </a:prstGeom>
          <a:solidFill>
            <a:srgbClr val="9F8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a:ln w="0"/>
                <a:solidFill>
                  <a:schemeClr val="bg1"/>
                </a:solidFill>
                <a:latin typeface="メイリオ" panose="020B0604030504040204" pitchFamily="50" charset="-128"/>
                <a:ea typeface="メイリオ" panose="020B0604030504040204" pitchFamily="50" charset="-128"/>
              </a:rPr>
              <a:t>家族信託</a:t>
            </a:r>
          </a:p>
        </p:txBody>
      </p:sp>
      <p:sp>
        <p:nvSpPr>
          <p:cNvPr id="28" name="テキスト ボックス 27">
            <a:extLst>
              <a:ext uri="{FF2B5EF4-FFF2-40B4-BE49-F238E27FC236}">
                <a16:creationId xmlns:a16="http://schemas.microsoft.com/office/drawing/2014/main" id="{0A929A5E-8C0B-45B3-9BF4-3BE96006BF66}"/>
              </a:ext>
            </a:extLst>
          </p:cNvPr>
          <p:cNvSpPr txBox="1"/>
          <p:nvPr/>
        </p:nvSpPr>
        <p:spPr>
          <a:xfrm>
            <a:off x="1841811" y="2527163"/>
            <a:ext cx="1734729" cy="338554"/>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健常状態</a:t>
            </a:r>
          </a:p>
        </p:txBody>
      </p:sp>
      <p:sp>
        <p:nvSpPr>
          <p:cNvPr id="29" name="テキスト ボックス 28">
            <a:extLst>
              <a:ext uri="{FF2B5EF4-FFF2-40B4-BE49-F238E27FC236}">
                <a16:creationId xmlns:a16="http://schemas.microsoft.com/office/drawing/2014/main" id="{081B4B7C-3BC1-4BAD-8FC4-0A9CA07822F9}"/>
              </a:ext>
            </a:extLst>
          </p:cNvPr>
          <p:cNvSpPr txBox="1"/>
          <p:nvPr/>
        </p:nvSpPr>
        <p:spPr>
          <a:xfrm>
            <a:off x="4909168" y="2346384"/>
            <a:ext cx="1135126" cy="584775"/>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判断能力</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喪失</a:t>
            </a:r>
          </a:p>
        </p:txBody>
      </p:sp>
      <p:sp>
        <p:nvSpPr>
          <p:cNvPr id="30" name="テキスト ボックス 29">
            <a:extLst>
              <a:ext uri="{FF2B5EF4-FFF2-40B4-BE49-F238E27FC236}">
                <a16:creationId xmlns:a16="http://schemas.microsoft.com/office/drawing/2014/main" id="{D9CD82F3-8109-4BBE-8E47-FC7D6911C5AD}"/>
              </a:ext>
            </a:extLst>
          </p:cNvPr>
          <p:cNvSpPr txBox="1"/>
          <p:nvPr/>
        </p:nvSpPr>
        <p:spPr>
          <a:xfrm>
            <a:off x="6484303" y="2509406"/>
            <a:ext cx="1101142" cy="338554"/>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相続</a:t>
            </a:r>
          </a:p>
        </p:txBody>
      </p:sp>
      <p:sp>
        <p:nvSpPr>
          <p:cNvPr id="31" name="テキスト ボックス 30">
            <a:extLst>
              <a:ext uri="{FF2B5EF4-FFF2-40B4-BE49-F238E27FC236}">
                <a16:creationId xmlns:a16="http://schemas.microsoft.com/office/drawing/2014/main" id="{03205C47-5960-440B-87BA-517EA356184D}"/>
              </a:ext>
            </a:extLst>
          </p:cNvPr>
          <p:cNvSpPr txBox="1"/>
          <p:nvPr/>
        </p:nvSpPr>
        <p:spPr>
          <a:xfrm>
            <a:off x="7682205" y="2516255"/>
            <a:ext cx="1235352" cy="338554"/>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二次相続</a:t>
            </a:r>
          </a:p>
        </p:txBody>
      </p:sp>
      <p:cxnSp>
        <p:nvCxnSpPr>
          <p:cNvPr id="32" name="直線コネクタ 31">
            <a:extLst>
              <a:ext uri="{FF2B5EF4-FFF2-40B4-BE49-F238E27FC236}">
                <a16:creationId xmlns:a16="http://schemas.microsoft.com/office/drawing/2014/main" id="{3A0C6620-08F0-41B6-896A-48FE226B1DEE}"/>
              </a:ext>
            </a:extLst>
          </p:cNvPr>
          <p:cNvCxnSpPr>
            <a:cxnSpLocks/>
          </p:cNvCxnSpPr>
          <p:nvPr/>
        </p:nvCxnSpPr>
        <p:spPr>
          <a:xfrm>
            <a:off x="6372487" y="2426100"/>
            <a:ext cx="0" cy="3092758"/>
          </a:xfrm>
          <a:prstGeom prst="line">
            <a:avLst/>
          </a:prstGeom>
          <a:effectLst/>
        </p:spPr>
        <p:style>
          <a:lnRef idx="2">
            <a:schemeClr val="dk1"/>
          </a:lnRef>
          <a:fillRef idx="0">
            <a:schemeClr val="dk1"/>
          </a:fillRef>
          <a:effectRef idx="1">
            <a:schemeClr val="dk1"/>
          </a:effectRef>
          <a:fontRef idx="minor">
            <a:schemeClr val="tx1"/>
          </a:fontRef>
        </p:style>
      </p:cxnSp>
      <p:cxnSp>
        <p:nvCxnSpPr>
          <p:cNvPr id="33" name="直線コネクタ 32">
            <a:extLst>
              <a:ext uri="{FF2B5EF4-FFF2-40B4-BE49-F238E27FC236}">
                <a16:creationId xmlns:a16="http://schemas.microsoft.com/office/drawing/2014/main" id="{39576269-4F17-4B37-AA37-CA6D6EF7AB27}"/>
              </a:ext>
            </a:extLst>
          </p:cNvPr>
          <p:cNvCxnSpPr>
            <a:cxnSpLocks/>
          </p:cNvCxnSpPr>
          <p:nvPr/>
        </p:nvCxnSpPr>
        <p:spPr>
          <a:xfrm>
            <a:off x="7632660" y="2382997"/>
            <a:ext cx="1" cy="3135861"/>
          </a:xfrm>
          <a:prstGeom prst="line">
            <a:avLst/>
          </a:prstGeom>
          <a:effectLst/>
        </p:spPr>
        <p:style>
          <a:lnRef idx="2">
            <a:schemeClr val="dk1"/>
          </a:lnRef>
          <a:fillRef idx="0">
            <a:schemeClr val="dk1"/>
          </a:fillRef>
          <a:effectRef idx="1">
            <a:schemeClr val="dk1"/>
          </a:effectRef>
          <a:fontRef idx="minor">
            <a:schemeClr val="tx1"/>
          </a:fontRef>
        </p:style>
      </p:cxnSp>
      <p:cxnSp>
        <p:nvCxnSpPr>
          <p:cNvPr id="34" name="直線コネクタ 33">
            <a:extLst>
              <a:ext uri="{FF2B5EF4-FFF2-40B4-BE49-F238E27FC236}">
                <a16:creationId xmlns:a16="http://schemas.microsoft.com/office/drawing/2014/main" id="{D6434B4F-C1A8-4AED-8E81-F0BC5D9F2A74}"/>
              </a:ext>
            </a:extLst>
          </p:cNvPr>
          <p:cNvCxnSpPr>
            <a:cxnSpLocks/>
          </p:cNvCxnSpPr>
          <p:nvPr/>
        </p:nvCxnSpPr>
        <p:spPr>
          <a:xfrm>
            <a:off x="4555381" y="2451385"/>
            <a:ext cx="0" cy="3067473"/>
          </a:xfrm>
          <a:prstGeom prst="line">
            <a:avLst/>
          </a:prstGeom>
          <a:effectLst/>
        </p:spPr>
        <p:style>
          <a:lnRef idx="2">
            <a:schemeClr val="dk1"/>
          </a:lnRef>
          <a:fillRef idx="0">
            <a:schemeClr val="dk1"/>
          </a:fillRef>
          <a:effectRef idx="1">
            <a:schemeClr val="dk1"/>
          </a:effectRef>
          <a:fontRef idx="minor">
            <a:schemeClr val="tx1"/>
          </a:fontRef>
        </p:style>
      </p:cxnSp>
      <p:sp>
        <p:nvSpPr>
          <p:cNvPr id="35" name="テキスト ボックス 34">
            <a:extLst>
              <a:ext uri="{FF2B5EF4-FFF2-40B4-BE49-F238E27FC236}">
                <a16:creationId xmlns:a16="http://schemas.microsoft.com/office/drawing/2014/main" id="{DABE5DC5-92E0-41EE-B4E4-7070DFA94CC0}"/>
              </a:ext>
            </a:extLst>
          </p:cNvPr>
          <p:cNvSpPr txBox="1"/>
          <p:nvPr/>
        </p:nvSpPr>
        <p:spPr>
          <a:xfrm>
            <a:off x="3139622" y="2358792"/>
            <a:ext cx="1734729" cy="584775"/>
          </a:xfrm>
          <a:prstGeom prst="rect">
            <a:avLst/>
          </a:prstGeom>
          <a:noFill/>
        </p:spPr>
        <p:txBody>
          <a:bodyPr wrap="square" rtlCol="0">
            <a:spAutoFit/>
          </a:bodyPr>
          <a:lstStyle/>
          <a:p>
            <a:pPr algn="ctr"/>
            <a:r>
              <a:rPr lang="ja-JP" altLang="en-US" sz="1600" b="1" dirty="0">
                <a:latin typeface="メイリオ" panose="020B0604030504040204" pitchFamily="50" charset="-128"/>
                <a:ea typeface="メイリオ" panose="020B0604030504040204" pitchFamily="50" charset="-128"/>
              </a:rPr>
              <a:t>判断能力</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衰退</a:t>
            </a:r>
            <a:endParaRPr lang="ja-JP" altLang="en-US" sz="1400" b="1"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8EFAE92B-2F72-46E0-965C-F067F3A3D710}"/>
              </a:ext>
            </a:extLst>
          </p:cNvPr>
          <p:cNvSpPr txBox="1"/>
          <p:nvPr/>
        </p:nvSpPr>
        <p:spPr>
          <a:xfrm>
            <a:off x="4759131" y="3940074"/>
            <a:ext cx="1402167" cy="369332"/>
          </a:xfrm>
          <a:prstGeom prst="rect">
            <a:avLst/>
          </a:prstGeom>
          <a:noFill/>
        </p:spPr>
        <p:txBody>
          <a:bodyPr wrap="square" rtlCol="0">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対応しない</a:t>
            </a:r>
          </a:p>
        </p:txBody>
      </p:sp>
      <p:sp>
        <p:nvSpPr>
          <p:cNvPr id="40" name="矢印: 右 39">
            <a:extLst>
              <a:ext uri="{FF2B5EF4-FFF2-40B4-BE49-F238E27FC236}">
                <a16:creationId xmlns:a16="http://schemas.microsoft.com/office/drawing/2014/main" id="{B74271C3-54E7-4410-B272-062D36B9A3FC}"/>
              </a:ext>
            </a:extLst>
          </p:cNvPr>
          <p:cNvSpPr/>
          <p:nvPr/>
        </p:nvSpPr>
        <p:spPr>
          <a:xfrm>
            <a:off x="6438493" y="3697068"/>
            <a:ext cx="1194957" cy="769558"/>
          </a:xfrm>
          <a:prstGeom prst="rightArrow">
            <a:avLst/>
          </a:prstGeom>
          <a:solidFill>
            <a:schemeClr val="accent5">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遺言執行</a:t>
            </a:r>
          </a:p>
        </p:txBody>
      </p:sp>
      <p:sp>
        <p:nvSpPr>
          <p:cNvPr id="41" name="テキスト ボックス 40">
            <a:extLst>
              <a:ext uri="{FF2B5EF4-FFF2-40B4-BE49-F238E27FC236}">
                <a16:creationId xmlns:a16="http://schemas.microsoft.com/office/drawing/2014/main" id="{E3B78505-FE8E-4F27-8DEF-1AE3BEEE246A}"/>
              </a:ext>
            </a:extLst>
          </p:cNvPr>
          <p:cNvSpPr txBox="1"/>
          <p:nvPr/>
        </p:nvSpPr>
        <p:spPr>
          <a:xfrm>
            <a:off x="7602223" y="3958783"/>
            <a:ext cx="1593900" cy="369332"/>
          </a:xfrm>
          <a:prstGeom prst="rect">
            <a:avLst/>
          </a:prstGeom>
          <a:noFill/>
        </p:spPr>
        <p:txBody>
          <a:bodyPr wrap="square" rtlCol="0">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対応できない</a:t>
            </a:r>
          </a:p>
        </p:txBody>
      </p:sp>
      <p:sp>
        <p:nvSpPr>
          <p:cNvPr id="42" name="矢印: 右 41">
            <a:extLst>
              <a:ext uri="{FF2B5EF4-FFF2-40B4-BE49-F238E27FC236}">
                <a16:creationId xmlns:a16="http://schemas.microsoft.com/office/drawing/2014/main" id="{51B935A1-8546-46E1-9E76-C00242BAAB7A}"/>
              </a:ext>
            </a:extLst>
          </p:cNvPr>
          <p:cNvSpPr/>
          <p:nvPr/>
        </p:nvSpPr>
        <p:spPr>
          <a:xfrm>
            <a:off x="2068466" y="4498735"/>
            <a:ext cx="6879651" cy="905736"/>
          </a:xfrm>
          <a:prstGeom prst="rightArrow">
            <a:avLst/>
          </a:prstGeom>
          <a:solidFill>
            <a:srgbClr val="9F8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b="1" dirty="0">
                <a:solidFill>
                  <a:schemeClr val="bg1"/>
                </a:solidFill>
                <a:latin typeface="メイリオ" panose="020B0604030504040204" pitchFamily="50" charset="-128"/>
                <a:ea typeface="メイリオ" panose="020B0604030504040204" pitchFamily="50" charset="-128"/>
              </a:rPr>
              <a:t>家族信託なら全ての段階で対応が可能</a:t>
            </a:r>
          </a:p>
        </p:txBody>
      </p:sp>
      <p:sp>
        <p:nvSpPr>
          <p:cNvPr id="44" name="正方形/長方形 43">
            <a:extLst>
              <a:ext uri="{FF2B5EF4-FFF2-40B4-BE49-F238E27FC236}">
                <a16:creationId xmlns:a16="http://schemas.microsoft.com/office/drawing/2014/main" id="{0F80EB78-92AE-4FF3-9131-FEEA67890BB4}"/>
              </a:ext>
            </a:extLst>
          </p:cNvPr>
          <p:cNvSpPr/>
          <p:nvPr/>
        </p:nvSpPr>
        <p:spPr>
          <a:xfrm>
            <a:off x="2076856" y="3898195"/>
            <a:ext cx="1216182" cy="392257"/>
          </a:xfrm>
          <a:prstGeom prst="rect">
            <a:avLst/>
          </a:prstGeom>
          <a:solidFill>
            <a:schemeClr val="accent5">
              <a:lumMod val="40000"/>
              <a:lumOff val="60000"/>
            </a:schemeClr>
          </a:solidFill>
          <a:ln>
            <a:noFill/>
            <a:round/>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600" b="1" dirty="0">
                <a:ln w="0"/>
                <a:solidFill>
                  <a:schemeClr val="tx1"/>
                </a:solidFill>
                <a:latin typeface="メイリオ" panose="020B0604030504040204" pitchFamily="50" charset="-128"/>
                <a:ea typeface="メイリオ" panose="020B0604030504040204" pitchFamily="50" charset="-128"/>
              </a:rPr>
              <a:t>作成</a:t>
            </a:r>
          </a:p>
        </p:txBody>
      </p:sp>
      <p:cxnSp>
        <p:nvCxnSpPr>
          <p:cNvPr id="46" name="直線コネクタ 45">
            <a:extLst>
              <a:ext uri="{FF2B5EF4-FFF2-40B4-BE49-F238E27FC236}">
                <a16:creationId xmlns:a16="http://schemas.microsoft.com/office/drawing/2014/main" id="{774C1A93-303C-4B4C-914F-E9942DC7CD96}"/>
              </a:ext>
            </a:extLst>
          </p:cNvPr>
          <p:cNvCxnSpPr>
            <a:cxnSpLocks/>
          </p:cNvCxnSpPr>
          <p:nvPr/>
        </p:nvCxnSpPr>
        <p:spPr>
          <a:xfrm>
            <a:off x="288341" y="2887942"/>
            <a:ext cx="8671245"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47" name="直線コネクタ 46">
            <a:extLst>
              <a:ext uri="{FF2B5EF4-FFF2-40B4-BE49-F238E27FC236}">
                <a16:creationId xmlns:a16="http://schemas.microsoft.com/office/drawing/2014/main" id="{A4737667-3569-4A6F-BFAA-1B3400E7E805}"/>
              </a:ext>
            </a:extLst>
          </p:cNvPr>
          <p:cNvCxnSpPr>
            <a:cxnSpLocks/>
          </p:cNvCxnSpPr>
          <p:nvPr/>
        </p:nvCxnSpPr>
        <p:spPr>
          <a:xfrm>
            <a:off x="2026521" y="2472721"/>
            <a:ext cx="0" cy="3005302"/>
          </a:xfrm>
          <a:prstGeom prst="line">
            <a:avLst/>
          </a:prstGeom>
          <a:effectLst/>
        </p:spPr>
        <p:style>
          <a:lnRef idx="2">
            <a:schemeClr val="dk1"/>
          </a:lnRef>
          <a:fillRef idx="0">
            <a:schemeClr val="dk1"/>
          </a:fillRef>
          <a:effectRef idx="1">
            <a:schemeClr val="dk1"/>
          </a:effectRef>
          <a:fontRef idx="minor">
            <a:schemeClr val="tx1"/>
          </a:fontRef>
        </p:style>
      </p:cxnSp>
      <p:sp>
        <p:nvSpPr>
          <p:cNvPr id="48" name="テキスト ボックス 47">
            <a:extLst>
              <a:ext uri="{FF2B5EF4-FFF2-40B4-BE49-F238E27FC236}">
                <a16:creationId xmlns:a16="http://schemas.microsoft.com/office/drawing/2014/main" id="{7DA9F361-BEA3-42FE-B15E-C62F6F23B3BB}"/>
              </a:ext>
            </a:extLst>
          </p:cNvPr>
          <p:cNvSpPr txBox="1"/>
          <p:nvPr/>
        </p:nvSpPr>
        <p:spPr>
          <a:xfrm>
            <a:off x="334924" y="1484377"/>
            <a:ext cx="8624662" cy="869469"/>
          </a:xfrm>
          <a:prstGeom prst="rect">
            <a:avLst/>
          </a:prstGeom>
          <a:noFill/>
        </p:spPr>
        <p:txBody>
          <a:bodyPr wrap="square">
            <a:spAutoFit/>
          </a:bodyPr>
          <a:lstStyle/>
          <a:p>
            <a:pPr>
              <a:lnSpc>
                <a:spcPct val="130000"/>
              </a:lnSpc>
              <a:defRPr/>
            </a:pPr>
            <a:r>
              <a:rPr lang="ja-JP" altLang="en-US" sz="2000" dirty="0">
                <a:solidFill>
                  <a:srgbClr val="FF0000"/>
                </a:solidFill>
                <a:latin typeface="メイリオ"/>
                <a:ea typeface="メイリオ"/>
                <a:cs typeface="メイリオ"/>
              </a:rPr>
              <a:t>家族信託であれば、受託者の判断で</a:t>
            </a:r>
            <a:r>
              <a:rPr lang="ja-JP" altLang="en-US" sz="2000" b="1" dirty="0">
                <a:solidFill>
                  <a:srgbClr val="FF0000"/>
                </a:solidFill>
                <a:latin typeface="メイリオ"/>
                <a:ea typeface="メイリオ"/>
                <a:cs typeface="メイリオ"/>
              </a:rPr>
              <a:t>制約なく</a:t>
            </a:r>
            <a:r>
              <a:rPr lang="en-US" altLang="ja-JP" sz="2000" dirty="0">
                <a:solidFill>
                  <a:srgbClr val="FF0000"/>
                </a:solidFill>
                <a:latin typeface="メイリオ"/>
                <a:ea typeface="メイリオ"/>
                <a:cs typeface="メイリオ"/>
              </a:rPr>
              <a:t>『</a:t>
            </a:r>
            <a:r>
              <a:rPr lang="ja-JP" altLang="en-US" sz="2000" dirty="0">
                <a:solidFill>
                  <a:srgbClr val="FF0000"/>
                </a:solidFill>
                <a:latin typeface="メイリオ"/>
                <a:ea typeface="メイリオ"/>
                <a:cs typeface="メイリオ"/>
              </a:rPr>
              <a:t>建替え</a:t>
            </a:r>
            <a:r>
              <a:rPr lang="en-US" altLang="ja-JP" sz="2000" dirty="0">
                <a:solidFill>
                  <a:srgbClr val="FF0000"/>
                </a:solidFill>
                <a:latin typeface="メイリオ"/>
                <a:ea typeface="メイリオ"/>
                <a:cs typeface="メイリオ"/>
              </a:rPr>
              <a:t>』『</a:t>
            </a:r>
            <a:r>
              <a:rPr lang="ja-JP" altLang="en-US" sz="2000" dirty="0">
                <a:solidFill>
                  <a:srgbClr val="FF0000"/>
                </a:solidFill>
                <a:latin typeface="メイリオ"/>
                <a:ea typeface="メイリオ"/>
                <a:cs typeface="メイリオ"/>
              </a:rPr>
              <a:t>売却</a:t>
            </a:r>
            <a:r>
              <a:rPr lang="en-US" altLang="ja-JP" sz="2000" dirty="0">
                <a:solidFill>
                  <a:srgbClr val="FF0000"/>
                </a:solidFill>
                <a:latin typeface="メイリオ"/>
                <a:ea typeface="メイリオ"/>
                <a:cs typeface="メイリオ"/>
              </a:rPr>
              <a:t>』『</a:t>
            </a:r>
            <a:r>
              <a:rPr lang="ja-JP" altLang="en-US" sz="2000" dirty="0">
                <a:solidFill>
                  <a:srgbClr val="FF0000"/>
                </a:solidFill>
                <a:latin typeface="メイリオ"/>
                <a:ea typeface="メイリオ"/>
                <a:cs typeface="メイリオ"/>
              </a:rPr>
              <a:t>取得</a:t>
            </a:r>
            <a:r>
              <a:rPr lang="en-US" altLang="ja-JP" sz="2000" dirty="0">
                <a:solidFill>
                  <a:srgbClr val="FF0000"/>
                </a:solidFill>
                <a:latin typeface="メイリオ"/>
                <a:ea typeface="メイリオ"/>
                <a:cs typeface="メイリオ"/>
              </a:rPr>
              <a:t>』</a:t>
            </a:r>
          </a:p>
          <a:p>
            <a:pPr>
              <a:lnSpc>
                <a:spcPct val="130000"/>
              </a:lnSpc>
              <a:defRPr/>
            </a:pPr>
            <a:r>
              <a:rPr lang="ja-JP" altLang="en-US" sz="2000" dirty="0">
                <a:solidFill>
                  <a:srgbClr val="FF0000"/>
                </a:solidFill>
                <a:latin typeface="メイリオ"/>
                <a:ea typeface="メイリオ"/>
                <a:cs typeface="メイリオ"/>
              </a:rPr>
              <a:t>などの</a:t>
            </a:r>
            <a:r>
              <a:rPr lang="ja-JP" altLang="en-US" sz="2000" b="1" dirty="0">
                <a:solidFill>
                  <a:srgbClr val="FF0000"/>
                </a:solidFill>
                <a:latin typeface="メイリオ"/>
                <a:ea typeface="メイリオ"/>
                <a:cs typeface="メイリオ"/>
              </a:rPr>
              <a:t>財産の管理運用ができます。</a:t>
            </a:r>
            <a:endParaRPr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BF788B84-4171-44F1-A5F0-053579E89BD1}"/>
              </a:ext>
            </a:extLst>
          </p:cNvPr>
          <p:cNvSpPr txBox="1"/>
          <p:nvPr/>
        </p:nvSpPr>
        <p:spPr>
          <a:xfrm>
            <a:off x="4574686" y="3101994"/>
            <a:ext cx="1692378" cy="523220"/>
          </a:xfrm>
          <a:prstGeom prst="rect">
            <a:avLst/>
          </a:prstGeom>
          <a:noFill/>
        </p:spPr>
        <p:txBody>
          <a:bodyPr wrap="square">
            <a:spAutoFit/>
          </a:bodyPr>
          <a:lstStyle/>
          <a:p>
            <a:pPr algn="ctr"/>
            <a:r>
              <a:rPr lang="ja-JP" altLang="en-US" sz="1400" b="1" dirty="0">
                <a:solidFill>
                  <a:schemeClr val="tx1"/>
                </a:solidFill>
                <a:latin typeface="メイリオ" panose="020B0604030504040204" pitchFamily="50" charset="-128"/>
                <a:ea typeface="メイリオ" panose="020B0604030504040204" pitchFamily="50" charset="-128"/>
              </a:rPr>
              <a:t>後見人対応</a:t>
            </a:r>
            <a:endParaRPr lang="en-US" altLang="ja-JP" sz="1400" b="1" dirty="0">
              <a:solidFill>
                <a:schemeClr val="tx1"/>
              </a:solidFill>
              <a:latin typeface="メイリオ" panose="020B0604030504040204" pitchFamily="50" charset="-128"/>
              <a:ea typeface="メイリオ" panose="020B0604030504040204" pitchFamily="50" charset="-128"/>
            </a:endParaRPr>
          </a:p>
          <a:p>
            <a:pPr algn="ctr"/>
            <a:r>
              <a:rPr lang="ja-JP" altLang="en-US" sz="1400" b="1" dirty="0">
                <a:solidFill>
                  <a:schemeClr val="tx1"/>
                </a:solidFill>
                <a:latin typeface="メイリオ" panose="020B0604030504040204" pitchFamily="50" charset="-128"/>
                <a:ea typeface="メイリオ" panose="020B0604030504040204" pitchFamily="50" charset="-128"/>
              </a:rPr>
              <a:t>財産管理は制約的</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C9C8FB0F-3E08-4469-9958-A17F25F63BC2}"/>
              </a:ext>
            </a:extLst>
          </p:cNvPr>
          <p:cNvSpPr txBox="1"/>
          <p:nvPr/>
        </p:nvSpPr>
        <p:spPr>
          <a:xfrm>
            <a:off x="1002056" y="5739738"/>
            <a:ext cx="8141944" cy="843970"/>
          </a:xfrm>
          <a:prstGeom prst="rect">
            <a:avLst/>
          </a:prstGeom>
          <a:noFill/>
        </p:spPr>
        <p:txBody>
          <a:bodyPr wrap="square" lIns="104287" tIns="52144" rIns="104287" bIns="5214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1" dirty="0">
                <a:solidFill>
                  <a:srgbClr val="FF0000"/>
                </a:solidFill>
                <a:latin typeface="+mj-ea"/>
                <a:ea typeface="+mj-ea"/>
                <a:cs typeface="メイリオ" pitchFamily="50" charset="-128"/>
              </a:rPr>
              <a:t>家族信託をしておけば、将来的な財産の凍結防止から</a:t>
            </a:r>
            <a:endParaRPr kumimoji="1" lang="en-US" altLang="ja-JP" sz="2400" b="1" dirty="0">
              <a:solidFill>
                <a:srgbClr val="FF0000"/>
              </a:solidFill>
              <a:latin typeface="+mj-ea"/>
              <a:ea typeface="+mj-ea"/>
              <a:cs typeface="メイリオ" pitchFamily="50"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2400" b="1" dirty="0">
                <a:solidFill>
                  <a:srgbClr val="FF0000"/>
                </a:solidFill>
                <a:latin typeface="+mj-ea"/>
                <a:ea typeface="+mj-ea"/>
                <a:cs typeface="メイリオ" pitchFamily="50" charset="-128"/>
              </a:rPr>
              <a:t>死亡後の相続まで全て対応ができる！</a:t>
            </a:r>
            <a:endParaRPr kumimoji="1" lang="ja-JP" altLang="en-US" sz="2400" b="1" i="0" u="none" strike="noStrike" kern="1200" cap="none" spc="0" normalizeH="0" baseline="0" noProof="0" dirty="0">
              <a:ln>
                <a:noFill/>
              </a:ln>
              <a:solidFill>
                <a:srgbClr val="FF0000"/>
              </a:solidFill>
              <a:effectLst/>
              <a:uLnTx/>
              <a:uFillTx/>
              <a:latin typeface="+mj-ea"/>
              <a:ea typeface="+mj-ea"/>
              <a:cs typeface="メイリオ" pitchFamily="50" charset="-128"/>
            </a:endParaRPr>
          </a:p>
        </p:txBody>
      </p:sp>
    </p:spTree>
    <p:extLst>
      <p:ext uri="{BB962C8B-B14F-4D97-AF65-F5344CB8AC3E}">
        <p14:creationId xmlns:p14="http://schemas.microsoft.com/office/powerpoint/2010/main" val="1411426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50E3A51B-13D2-4C52-B6BB-44A7F6437770}"/>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36</a:t>
            </a:fld>
            <a:endParaRPr kumimoji="1" lang="ja-JP" altLang="en-US"/>
          </a:p>
        </p:txBody>
      </p:sp>
      <p:sp>
        <p:nvSpPr>
          <p:cNvPr id="2" name="正方形/長方形 1">
            <a:extLst>
              <a:ext uri="{FF2B5EF4-FFF2-40B4-BE49-F238E27FC236}">
                <a16:creationId xmlns:a16="http://schemas.microsoft.com/office/drawing/2014/main" id="{9235BF06-8830-40DE-A09E-2AEEA91CF07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家族信託活用事例紹介</a:t>
            </a:r>
          </a:p>
        </p:txBody>
      </p:sp>
      <p:sp>
        <p:nvSpPr>
          <p:cNvPr id="16" name="四角形: 角を丸くする 15">
            <a:extLst>
              <a:ext uri="{FF2B5EF4-FFF2-40B4-BE49-F238E27FC236}">
                <a16:creationId xmlns:a16="http://schemas.microsoft.com/office/drawing/2014/main" id="{054CD240-8428-4299-BB04-25550938238B}"/>
              </a:ext>
            </a:extLst>
          </p:cNvPr>
          <p:cNvSpPr/>
          <p:nvPr/>
        </p:nvSpPr>
        <p:spPr>
          <a:xfrm>
            <a:off x="612319" y="1350166"/>
            <a:ext cx="8045196" cy="3179890"/>
          </a:xfrm>
          <a:prstGeom prst="roundRect">
            <a:avLst/>
          </a:pr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17" name="テキスト ボックス 16">
            <a:extLst>
              <a:ext uri="{FF2B5EF4-FFF2-40B4-BE49-F238E27FC236}">
                <a16:creationId xmlns:a16="http://schemas.microsoft.com/office/drawing/2014/main" id="{D109BC07-4BBE-4ECE-A0AD-FA0B758B15F7}"/>
              </a:ext>
            </a:extLst>
          </p:cNvPr>
          <p:cNvSpPr txBox="1"/>
          <p:nvPr/>
        </p:nvSpPr>
        <p:spPr>
          <a:xfrm>
            <a:off x="813731" y="1962052"/>
            <a:ext cx="7642371" cy="2000548"/>
          </a:xfrm>
          <a:prstGeom prst="rect">
            <a:avLst/>
          </a:prstGeom>
          <a:noFill/>
        </p:spPr>
        <p:txBody>
          <a:bodyPr wrap="square">
            <a:spAutoFit/>
          </a:bodyPr>
          <a:lstStyle/>
          <a:p>
            <a:pPr algn="ctr"/>
            <a:r>
              <a:rPr lang="en-US" altLang="ja-JP" sz="4400" b="1" dirty="0">
                <a:solidFill>
                  <a:srgbClr val="0070C0"/>
                </a:solidFill>
                <a:latin typeface="メイリオ" panose="020B0604030504040204" pitchFamily="50" charset="-128"/>
                <a:ea typeface="メイリオ" panose="020B0604030504040204" pitchFamily="50" charset="-128"/>
              </a:rPr>
              <a:t>【</a:t>
            </a:r>
            <a:r>
              <a:rPr lang="ja-JP" altLang="en-US" sz="4400" b="1" dirty="0">
                <a:solidFill>
                  <a:srgbClr val="0070C0"/>
                </a:solidFill>
                <a:latin typeface="メイリオ" panose="020B0604030504040204" pitchFamily="50" charset="-128"/>
                <a:ea typeface="メイリオ" panose="020B0604030504040204" pitchFamily="50" charset="-128"/>
              </a:rPr>
              <a:t>家族信託活用事例</a:t>
            </a:r>
            <a:r>
              <a:rPr lang="en-US" altLang="ja-JP" sz="4400" b="1" dirty="0">
                <a:solidFill>
                  <a:srgbClr val="0070C0"/>
                </a:solidFill>
                <a:latin typeface="メイリオ" panose="020B0604030504040204" pitchFamily="50" charset="-128"/>
              </a:rPr>
              <a:t>】</a:t>
            </a:r>
            <a:endParaRPr lang="en-US" altLang="ja-JP" sz="4400" b="1" dirty="0">
              <a:solidFill>
                <a:srgbClr val="0070C0"/>
              </a:solidFill>
              <a:latin typeface="メイリオ" panose="020B0604030504040204" pitchFamily="50" charset="-128"/>
              <a:ea typeface="メイリオ" panose="020B0604030504040204" pitchFamily="50" charset="-128"/>
            </a:endParaRPr>
          </a:p>
          <a:p>
            <a:pPr algn="ctr"/>
            <a:endParaRPr lang="en-US" altLang="ja-JP" sz="3600" b="1" dirty="0">
              <a:solidFill>
                <a:srgbClr val="0070C0"/>
              </a:solidFill>
              <a:latin typeface="メイリオ" panose="020B0604030504040204" pitchFamily="50" charset="-128"/>
              <a:ea typeface="メイリオ" panose="020B0604030504040204" pitchFamily="50" charset="-128"/>
            </a:endParaRPr>
          </a:p>
          <a:p>
            <a:pPr algn="ctr"/>
            <a:r>
              <a:rPr lang="ja-JP" altLang="en-US" sz="4000" b="1" dirty="0">
                <a:solidFill>
                  <a:srgbClr val="0070C0"/>
                </a:solidFill>
                <a:latin typeface="メイリオ" panose="020B0604030504040204" pitchFamily="50" charset="-128"/>
                <a:ea typeface="メイリオ" panose="020B0604030504040204" pitchFamily="50" charset="-128"/>
              </a:rPr>
              <a:t>不動産売却のための家族信託</a:t>
            </a:r>
            <a:endParaRPr lang="en-US" altLang="ja-JP" sz="4000" b="1" dirty="0">
              <a:solidFill>
                <a:srgbClr val="0070C0"/>
              </a:solidFill>
              <a:latin typeface="メイリオ" panose="020B0604030504040204" pitchFamily="50" charset="-128"/>
              <a:ea typeface="メイリオ" panose="020B0604030504040204" pitchFamily="50" charset="-128"/>
            </a:endParaRPr>
          </a:p>
        </p:txBody>
      </p:sp>
      <p:pic>
        <p:nvPicPr>
          <p:cNvPr id="18" name="Picture 4" descr="æ­æã®ã¤ã©ã¹ãï¼ãéï¼">
            <a:extLst>
              <a:ext uri="{FF2B5EF4-FFF2-40B4-BE49-F238E27FC236}">
                <a16:creationId xmlns:a16="http://schemas.microsoft.com/office/drawing/2014/main" id="{004822ED-CBCD-4F2C-A106-8296151621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4234" y="5357068"/>
            <a:ext cx="1645989" cy="1041089"/>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descr="アイコン&#10;&#10;自動的に生成された説明">
            <a:extLst>
              <a:ext uri="{FF2B5EF4-FFF2-40B4-BE49-F238E27FC236}">
                <a16:creationId xmlns:a16="http://schemas.microsoft.com/office/drawing/2014/main" id="{FA4F4FDE-FCFD-4A79-8ABD-C257284B7950}"/>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1789933" y="5149537"/>
            <a:ext cx="1423386" cy="1222239"/>
          </a:xfrm>
          <a:prstGeom prst="rect">
            <a:avLst/>
          </a:prstGeom>
        </p:spPr>
      </p:pic>
      <p:sp>
        <p:nvSpPr>
          <p:cNvPr id="22" name="矢印: 右 21">
            <a:extLst>
              <a:ext uri="{FF2B5EF4-FFF2-40B4-BE49-F238E27FC236}">
                <a16:creationId xmlns:a16="http://schemas.microsoft.com/office/drawing/2014/main" id="{11882A9A-8CC7-4B2C-A469-FEB5C265E028}"/>
              </a:ext>
            </a:extLst>
          </p:cNvPr>
          <p:cNvSpPr/>
          <p:nvPr/>
        </p:nvSpPr>
        <p:spPr>
          <a:xfrm>
            <a:off x="3557706" y="5641998"/>
            <a:ext cx="2246700" cy="39590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アイコン&#10;&#10;自動的に生成された説明">
            <a:extLst>
              <a:ext uri="{FF2B5EF4-FFF2-40B4-BE49-F238E27FC236}">
                <a16:creationId xmlns:a16="http://schemas.microsoft.com/office/drawing/2014/main" id="{C1A8FEF2-A2BB-4DB2-A6FE-2551B8C85375}"/>
              </a:ext>
            </a:extLst>
          </p:cNvPr>
          <p:cNvPicPr>
            <a:picLocks noChangeAspect="1"/>
          </p:cNvPicPr>
          <p:nvPr/>
        </p:nvPicPr>
        <p:blipFill>
          <a:blip r:embed="rId6" cstate="print">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3962801" y="5228232"/>
            <a:ext cx="1288500" cy="1143544"/>
          </a:xfrm>
          <a:prstGeom prst="rect">
            <a:avLst/>
          </a:prstGeom>
        </p:spPr>
      </p:pic>
    </p:spTree>
    <p:extLst>
      <p:ext uri="{BB962C8B-B14F-4D97-AF65-F5344CB8AC3E}">
        <p14:creationId xmlns:p14="http://schemas.microsoft.com/office/powerpoint/2010/main" val="3506801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50E3A51B-13D2-4C52-B6BB-44A7F6437770}"/>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37</a:t>
            </a:fld>
            <a:endParaRPr kumimoji="1" lang="ja-JP" altLang="en-US"/>
          </a:p>
        </p:txBody>
      </p:sp>
      <p:sp>
        <p:nvSpPr>
          <p:cNvPr id="2" name="正方形/長方形 1">
            <a:extLst>
              <a:ext uri="{FF2B5EF4-FFF2-40B4-BE49-F238E27FC236}">
                <a16:creationId xmlns:a16="http://schemas.microsoft.com/office/drawing/2014/main" id="{9235BF06-8830-40DE-A09E-2AEEA91CF07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事例概要</a:t>
            </a:r>
          </a:p>
        </p:txBody>
      </p:sp>
      <p:sp>
        <p:nvSpPr>
          <p:cNvPr id="17" name="Rectangle 6">
            <a:extLst>
              <a:ext uri="{FF2B5EF4-FFF2-40B4-BE49-F238E27FC236}">
                <a16:creationId xmlns:a16="http://schemas.microsoft.com/office/drawing/2014/main" id="{562E8826-A36B-474C-9671-4DFB3376938E}"/>
              </a:ext>
            </a:extLst>
          </p:cNvPr>
          <p:cNvSpPr>
            <a:spLocks noChangeArrowheads="1"/>
          </p:cNvSpPr>
          <p:nvPr/>
        </p:nvSpPr>
        <p:spPr bwMode="auto">
          <a:xfrm>
            <a:off x="411182" y="1138393"/>
            <a:ext cx="9607550" cy="720860"/>
          </a:xfrm>
          <a:prstGeom prst="rect">
            <a:avLst/>
          </a:prstGeom>
          <a:noFill/>
          <a:ln>
            <a:noFill/>
          </a:ln>
          <a:effectLst/>
        </p:spPr>
        <p:txBody>
          <a:bodyPr lIns="104287" tIns="52144" rIns="104287" bIns="52144">
            <a:spAutoFit/>
          </a:bodyPr>
          <a:lstStyle/>
          <a:p>
            <a:pPr>
              <a:defRPr/>
            </a:pPr>
            <a:endParaRPr lang="en-US" altLang="ja-JP" dirty="0">
              <a:solidFill>
                <a:prstClr val="black"/>
              </a:solidFill>
              <a:latin typeface="+mj-ea"/>
              <a:ea typeface="+mj-ea"/>
            </a:endParaRPr>
          </a:p>
          <a:p>
            <a:pPr>
              <a:defRPr/>
            </a:pPr>
            <a:endParaRPr lang="en-US" altLang="ja-JP" dirty="0">
              <a:solidFill>
                <a:prstClr val="black"/>
              </a:solidFill>
              <a:latin typeface="+mj-ea"/>
              <a:ea typeface="+mj-ea"/>
            </a:endParaRPr>
          </a:p>
        </p:txBody>
      </p:sp>
      <p:sp>
        <p:nvSpPr>
          <p:cNvPr id="18" name="テキスト ボックス 17">
            <a:extLst>
              <a:ext uri="{FF2B5EF4-FFF2-40B4-BE49-F238E27FC236}">
                <a16:creationId xmlns:a16="http://schemas.microsoft.com/office/drawing/2014/main" id="{3BD72D6F-BEBD-4BDB-8420-F4F69BC9683B}"/>
              </a:ext>
            </a:extLst>
          </p:cNvPr>
          <p:cNvSpPr txBox="1"/>
          <p:nvPr/>
        </p:nvSpPr>
        <p:spPr>
          <a:xfrm>
            <a:off x="342684" y="991671"/>
            <a:ext cx="8464886" cy="2246769"/>
          </a:xfrm>
          <a:prstGeom prst="rect">
            <a:avLst/>
          </a:prstGeom>
          <a:noFill/>
        </p:spPr>
        <p:txBody>
          <a:bodyPr wrap="square">
            <a:spAutoFit/>
          </a:bodyPr>
          <a:lstStyle/>
          <a:p>
            <a:pPr>
              <a:defRPr/>
            </a:pPr>
            <a:r>
              <a:rPr lang="en-US" altLang="ja-JP" sz="2000" dirty="0">
                <a:solidFill>
                  <a:prstClr val="black"/>
                </a:solidFill>
                <a:latin typeface="+mj-ea"/>
                <a:ea typeface="+mj-ea"/>
                <a:cs typeface="メイリオ"/>
              </a:rPr>
              <a:t>【</a:t>
            </a:r>
            <a:r>
              <a:rPr lang="ja-JP" altLang="en-US" sz="2000" dirty="0">
                <a:solidFill>
                  <a:prstClr val="black"/>
                </a:solidFill>
                <a:latin typeface="+mj-ea"/>
                <a:ea typeface="+mj-ea"/>
                <a:cs typeface="メイリオ"/>
              </a:rPr>
              <a:t>概　要</a:t>
            </a:r>
            <a:r>
              <a:rPr lang="en-US" altLang="ja-JP" sz="2000" dirty="0">
                <a:solidFill>
                  <a:prstClr val="black"/>
                </a:solidFill>
                <a:latin typeface="+mj-ea"/>
                <a:ea typeface="+mj-ea"/>
                <a:cs typeface="メイリオ"/>
              </a:rPr>
              <a:t>】</a:t>
            </a:r>
          </a:p>
          <a:p>
            <a:pPr>
              <a:defRPr/>
            </a:pPr>
            <a:r>
              <a:rPr lang="ja-JP" altLang="en-US" sz="2000" dirty="0">
                <a:solidFill>
                  <a:prstClr val="black"/>
                </a:solidFill>
                <a:latin typeface="+mj-ea"/>
                <a:ea typeface="+mj-ea"/>
                <a:cs typeface="メイリオ"/>
              </a:rPr>
              <a:t>・父が３年前に亡くなり、現在は実家で母が１人暮らし。</a:t>
            </a:r>
            <a:endParaRPr lang="en-US" altLang="ja-JP" sz="2000" dirty="0">
              <a:solidFill>
                <a:prstClr val="black"/>
              </a:solidFill>
              <a:latin typeface="+mj-ea"/>
              <a:ea typeface="+mj-ea"/>
              <a:cs typeface="メイリオ"/>
            </a:endParaRPr>
          </a:p>
          <a:p>
            <a:pPr>
              <a:defRPr/>
            </a:pPr>
            <a:r>
              <a:rPr lang="ja-JP" altLang="en-US" sz="2000" dirty="0">
                <a:solidFill>
                  <a:prstClr val="black"/>
                </a:solidFill>
                <a:latin typeface="+mj-ea"/>
                <a:ea typeface="+mj-ea"/>
                <a:cs typeface="メイリオ"/>
              </a:rPr>
              <a:t>・最近徐々に母の判断能力が落ちてきていると感じている。</a:t>
            </a:r>
            <a:endParaRPr lang="en-US" altLang="ja-JP" sz="2000" dirty="0">
              <a:solidFill>
                <a:prstClr val="black"/>
              </a:solidFill>
              <a:latin typeface="+mj-ea"/>
              <a:ea typeface="+mj-ea"/>
              <a:cs typeface="メイリオ"/>
            </a:endParaRPr>
          </a:p>
          <a:p>
            <a:pPr>
              <a:defRPr/>
            </a:pPr>
            <a:r>
              <a:rPr lang="ja-JP" altLang="en-US" sz="2000" dirty="0">
                <a:solidFill>
                  <a:prstClr val="black"/>
                </a:solidFill>
                <a:latin typeface="+mj-ea"/>
                <a:ea typeface="+mj-ea"/>
                <a:cs typeface="メイリオ"/>
              </a:rPr>
              <a:t>・高齢になった</a:t>
            </a:r>
            <a:r>
              <a:rPr lang="ja-JP" altLang="en-US" sz="2000" dirty="0">
                <a:solidFill>
                  <a:srgbClr val="FF0000"/>
                </a:solidFill>
                <a:latin typeface="+mj-ea"/>
                <a:ea typeface="+mj-ea"/>
                <a:cs typeface="メイリオ"/>
              </a:rPr>
              <a:t>母を将来的には施設に入居させてあげたい。</a:t>
            </a:r>
            <a:endParaRPr lang="en-US" altLang="ja-JP" sz="2000" dirty="0">
              <a:solidFill>
                <a:srgbClr val="FF0000"/>
              </a:solidFill>
              <a:latin typeface="+mj-ea"/>
              <a:ea typeface="+mj-ea"/>
              <a:cs typeface="メイリオ"/>
            </a:endParaRPr>
          </a:p>
          <a:p>
            <a:pPr>
              <a:defRPr/>
            </a:pPr>
            <a:r>
              <a:rPr lang="ja-JP" altLang="en-US" sz="2000" dirty="0">
                <a:solidFill>
                  <a:prstClr val="black"/>
                </a:solidFill>
                <a:latin typeface="+mj-ea"/>
                <a:ea typeface="+mj-ea"/>
                <a:cs typeface="メイリオ"/>
              </a:rPr>
              <a:t>・施設の入居には入居金・一時金・その後の利用料でお金がかかるため、</a:t>
            </a:r>
            <a:endParaRPr lang="en-US" altLang="ja-JP" sz="2000" dirty="0">
              <a:solidFill>
                <a:prstClr val="black"/>
              </a:solidFill>
              <a:latin typeface="+mj-ea"/>
              <a:ea typeface="+mj-ea"/>
              <a:cs typeface="メイリオ"/>
            </a:endParaRPr>
          </a:p>
          <a:p>
            <a:pPr>
              <a:defRPr/>
            </a:pPr>
            <a:r>
              <a:rPr lang="ja-JP" altLang="en-US" sz="2000" dirty="0">
                <a:solidFill>
                  <a:srgbClr val="FF0000"/>
                </a:solidFill>
                <a:latin typeface="+mj-ea"/>
                <a:ea typeface="+mj-ea"/>
                <a:cs typeface="メイリオ"/>
              </a:rPr>
              <a:t>　現在の母の預金と自宅を売却した際の売却代金を入居金などに充てる</a:t>
            </a:r>
            <a:endParaRPr lang="en-US" altLang="ja-JP" sz="2000" dirty="0">
              <a:solidFill>
                <a:srgbClr val="FF0000"/>
              </a:solidFill>
              <a:latin typeface="+mj-ea"/>
              <a:ea typeface="+mj-ea"/>
              <a:cs typeface="メイリオ"/>
            </a:endParaRPr>
          </a:p>
          <a:p>
            <a:pPr>
              <a:defRPr/>
            </a:pPr>
            <a:r>
              <a:rPr lang="ja-JP" altLang="en-US" sz="2000" dirty="0">
                <a:solidFill>
                  <a:srgbClr val="FF0000"/>
                </a:solidFill>
                <a:latin typeface="+mj-ea"/>
                <a:ea typeface="+mj-ea"/>
                <a:cs typeface="メイリオ"/>
              </a:rPr>
              <a:t>　ことを考えている。</a:t>
            </a:r>
            <a:endParaRPr lang="en-US" altLang="ja-JP" sz="2400" dirty="0">
              <a:solidFill>
                <a:srgbClr val="FF0000"/>
              </a:solidFill>
              <a:latin typeface="+mj-ea"/>
              <a:ea typeface="+mj-ea"/>
              <a:cs typeface="メイリオ"/>
            </a:endParaRPr>
          </a:p>
        </p:txBody>
      </p:sp>
      <p:cxnSp>
        <p:nvCxnSpPr>
          <p:cNvPr id="20" name="直線コネクタ 19">
            <a:extLst>
              <a:ext uri="{FF2B5EF4-FFF2-40B4-BE49-F238E27FC236}">
                <a16:creationId xmlns:a16="http://schemas.microsoft.com/office/drawing/2014/main" id="{FABC7283-D1FF-464F-A074-D13AA1F2F423}"/>
              </a:ext>
            </a:extLst>
          </p:cNvPr>
          <p:cNvCxnSpPr/>
          <p:nvPr/>
        </p:nvCxnSpPr>
        <p:spPr>
          <a:xfrm>
            <a:off x="1721762" y="4123021"/>
            <a:ext cx="8531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410E6FB4-996E-406D-B004-51755B409F49}"/>
              </a:ext>
            </a:extLst>
          </p:cNvPr>
          <p:cNvCxnSpPr/>
          <p:nvPr/>
        </p:nvCxnSpPr>
        <p:spPr>
          <a:xfrm>
            <a:off x="1721762" y="4295677"/>
            <a:ext cx="8531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EE8A4467-AACB-4BAF-BC70-4FAA0A573292}"/>
              </a:ext>
            </a:extLst>
          </p:cNvPr>
          <p:cNvCxnSpPr>
            <a:cxnSpLocks/>
          </p:cNvCxnSpPr>
          <p:nvPr/>
        </p:nvCxnSpPr>
        <p:spPr>
          <a:xfrm>
            <a:off x="2147424" y="4340613"/>
            <a:ext cx="0" cy="5931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D5B15813-DA6D-4620-A796-25C3AB939B0E}"/>
              </a:ext>
            </a:extLst>
          </p:cNvPr>
          <p:cNvCxnSpPr>
            <a:cxnSpLocks/>
          </p:cNvCxnSpPr>
          <p:nvPr/>
        </p:nvCxnSpPr>
        <p:spPr>
          <a:xfrm>
            <a:off x="1310714" y="4938084"/>
            <a:ext cx="17610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4B29F57B-67A6-4046-8F2D-CBD65F269537}"/>
              </a:ext>
            </a:extLst>
          </p:cNvPr>
          <p:cNvCxnSpPr>
            <a:cxnSpLocks/>
          </p:cNvCxnSpPr>
          <p:nvPr/>
        </p:nvCxnSpPr>
        <p:spPr>
          <a:xfrm flipH="1">
            <a:off x="1311153" y="4933723"/>
            <a:ext cx="1930" cy="29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線コネクタ 31">
            <a:extLst>
              <a:ext uri="{FF2B5EF4-FFF2-40B4-BE49-F238E27FC236}">
                <a16:creationId xmlns:a16="http://schemas.microsoft.com/office/drawing/2014/main" id="{A2CCBBFD-EED6-4883-8EEE-23E4A246149D}"/>
              </a:ext>
            </a:extLst>
          </p:cNvPr>
          <p:cNvCxnSpPr>
            <a:cxnSpLocks/>
          </p:cNvCxnSpPr>
          <p:nvPr/>
        </p:nvCxnSpPr>
        <p:spPr>
          <a:xfrm flipH="1">
            <a:off x="3063759" y="4933723"/>
            <a:ext cx="9384" cy="297989"/>
          </a:xfrm>
          <a:prstGeom prst="line">
            <a:avLst/>
          </a:prstGeom>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86523FF1-5DCF-406C-B032-1568D9FB3211}"/>
              </a:ext>
            </a:extLst>
          </p:cNvPr>
          <p:cNvSpPr txBox="1"/>
          <p:nvPr/>
        </p:nvSpPr>
        <p:spPr>
          <a:xfrm>
            <a:off x="270722" y="5125577"/>
            <a:ext cx="1082348" cy="307777"/>
          </a:xfrm>
          <a:prstGeom prst="rect">
            <a:avLst/>
          </a:prstGeom>
          <a:noFill/>
        </p:spPr>
        <p:txBody>
          <a:bodyPr wrap="none" rtlCol="0">
            <a:spAutoFit/>
          </a:bodyPr>
          <a:lstStyle/>
          <a:p>
            <a:pPr>
              <a:defRPr/>
            </a:pPr>
            <a:r>
              <a:rPr lang="en-US" altLang="ja-JP" sz="1400" dirty="0">
                <a:solidFill>
                  <a:prstClr val="black"/>
                </a:solidFill>
                <a:latin typeface="+mj-ea"/>
                <a:ea typeface="+mj-ea"/>
                <a:cs typeface="Meiryo" charset="-128"/>
              </a:rPr>
              <a:t>〔</a:t>
            </a:r>
            <a:r>
              <a:rPr lang="ja-JP" altLang="en-US" sz="1400" dirty="0">
                <a:solidFill>
                  <a:prstClr val="black"/>
                </a:solidFill>
                <a:latin typeface="+mj-ea"/>
                <a:ea typeface="+mj-ea"/>
                <a:cs typeface="Meiryo" charset="-128"/>
              </a:rPr>
              <a:t>相談者</a:t>
            </a:r>
            <a:r>
              <a:rPr lang="en-US" altLang="ja-JP" sz="1400" dirty="0">
                <a:solidFill>
                  <a:prstClr val="black"/>
                </a:solidFill>
                <a:latin typeface="+mj-ea"/>
                <a:ea typeface="+mj-ea"/>
                <a:cs typeface="Meiryo" charset="-128"/>
              </a:rPr>
              <a:t>〕</a:t>
            </a:r>
            <a:endParaRPr lang="ja-JP" altLang="en-US" sz="1400" dirty="0">
              <a:solidFill>
                <a:prstClr val="black"/>
              </a:solidFill>
              <a:latin typeface="+mj-ea"/>
              <a:ea typeface="+mj-ea"/>
              <a:cs typeface="Meiryo" charset="-128"/>
            </a:endParaRPr>
          </a:p>
        </p:txBody>
      </p:sp>
      <p:sp>
        <p:nvSpPr>
          <p:cNvPr id="35" name="矢印: 右 34">
            <a:extLst>
              <a:ext uri="{FF2B5EF4-FFF2-40B4-BE49-F238E27FC236}">
                <a16:creationId xmlns:a16="http://schemas.microsoft.com/office/drawing/2014/main" id="{E7E366D5-C783-4011-A09F-B65FCB2FA7A4}"/>
              </a:ext>
            </a:extLst>
          </p:cNvPr>
          <p:cNvSpPr/>
          <p:nvPr/>
        </p:nvSpPr>
        <p:spPr>
          <a:xfrm>
            <a:off x="4863430" y="4773298"/>
            <a:ext cx="723629" cy="539797"/>
          </a:xfrm>
          <a:prstGeom prst="rightArrow">
            <a:avLst>
              <a:gd name="adj1" fmla="val 30521"/>
              <a:gd name="adj2" fmla="val 50000"/>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mj-ea"/>
              <a:ea typeface="+mj-ea"/>
            </a:endParaRPr>
          </a:p>
        </p:txBody>
      </p:sp>
      <p:pic>
        <p:nvPicPr>
          <p:cNvPr id="36" name="Picture 4" descr="æ­æã®ã¤ã©ã¹ãï¼ãéï¼">
            <a:extLst>
              <a:ext uri="{FF2B5EF4-FFF2-40B4-BE49-F238E27FC236}">
                <a16:creationId xmlns:a16="http://schemas.microsoft.com/office/drawing/2014/main" id="{449A2527-7EBD-4C09-8AAB-564745CC5E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7404" y="4393856"/>
            <a:ext cx="993283" cy="6282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æ­æã®ã¤ã©ã¹ãï¼ãéï¼">
            <a:extLst>
              <a:ext uri="{FF2B5EF4-FFF2-40B4-BE49-F238E27FC236}">
                <a16:creationId xmlns:a16="http://schemas.microsoft.com/office/drawing/2014/main" id="{3299CB48-8279-43EF-912E-FA700A10A5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5109" y="5029208"/>
            <a:ext cx="993283" cy="6282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ä»è­·æ½è¨­ã®ã¤ã©ã¹ã">
            <a:extLst>
              <a:ext uri="{FF2B5EF4-FFF2-40B4-BE49-F238E27FC236}">
                <a16:creationId xmlns:a16="http://schemas.microsoft.com/office/drawing/2014/main" id="{CAA58C86-8F40-478A-BA87-15B43322E9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3897" y="4438345"/>
            <a:ext cx="1449999" cy="1331482"/>
          </a:xfrm>
          <a:prstGeom prst="rect">
            <a:avLst/>
          </a:prstGeom>
          <a:noFill/>
          <a:extLst>
            <a:ext uri="{909E8E84-426E-40DD-AFC4-6F175D3DCCD1}">
              <a14:hiddenFill xmlns:a14="http://schemas.microsoft.com/office/drawing/2010/main">
                <a:solidFill>
                  <a:srgbClr val="FFFFFF"/>
                </a:solidFill>
              </a14:hiddenFill>
            </a:ext>
          </a:extLst>
        </p:spPr>
      </p:pic>
      <p:sp>
        <p:nvSpPr>
          <p:cNvPr id="39" name="矢印: 右 38">
            <a:extLst>
              <a:ext uri="{FF2B5EF4-FFF2-40B4-BE49-F238E27FC236}">
                <a16:creationId xmlns:a16="http://schemas.microsoft.com/office/drawing/2014/main" id="{8855EC04-EA1E-4773-959F-50867CBD714A}"/>
              </a:ext>
            </a:extLst>
          </p:cNvPr>
          <p:cNvSpPr/>
          <p:nvPr/>
        </p:nvSpPr>
        <p:spPr>
          <a:xfrm>
            <a:off x="6815300" y="4754494"/>
            <a:ext cx="642513" cy="539797"/>
          </a:xfrm>
          <a:prstGeom prst="rightArrow">
            <a:avLst>
              <a:gd name="adj1" fmla="val 30521"/>
              <a:gd name="adj2" fmla="val 50000"/>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latin typeface="+mj-ea"/>
              <a:ea typeface="+mj-ea"/>
            </a:endParaRPr>
          </a:p>
        </p:txBody>
      </p:sp>
      <p:sp>
        <p:nvSpPr>
          <p:cNvPr id="40" name="テキスト ボックス 39">
            <a:extLst>
              <a:ext uri="{FF2B5EF4-FFF2-40B4-BE49-F238E27FC236}">
                <a16:creationId xmlns:a16="http://schemas.microsoft.com/office/drawing/2014/main" id="{6529AB9B-C9D2-44E2-ADBF-6CF6B620C55A}"/>
              </a:ext>
            </a:extLst>
          </p:cNvPr>
          <p:cNvSpPr txBox="1"/>
          <p:nvPr/>
        </p:nvSpPr>
        <p:spPr>
          <a:xfrm>
            <a:off x="4863430" y="5405375"/>
            <a:ext cx="723629" cy="369332"/>
          </a:xfrm>
          <a:prstGeom prst="rect">
            <a:avLst/>
          </a:prstGeom>
          <a:noFill/>
        </p:spPr>
        <p:txBody>
          <a:bodyPr wrap="square" rtlCol="0">
            <a:spAutoFit/>
          </a:bodyPr>
          <a:lstStyle/>
          <a:p>
            <a:r>
              <a:rPr lang="ja-JP" altLang="en-US" b="1" dirty="0">
                <a:latin typeface="+mj-ea"/>
                <a:ea typeface="+mj-ea"/>
              </a:rPr>
              <a:t>売却</a:t>
            </a:r>
          </a:p>
        </p:txBody>
      </p:sp>
      <p:sp>
        <p:nvSpPr>
          <p:cNvPr id="41" name="テキスト ボックス 40">
            <a:extLst>
              <a:ext uri="{FF2B5EF4-FFF2-40B4-BE49-F238E27FC236}">
                <a16:creationId xmlns:a16="http://schemas.microsoft.com/office/drawing/2014/main" id="{E2F1DC2D-C666-449D-8DD7-41B27C1501F4}"/>
              </a:ext>
            </a:extLst>
          </p:cNvPr>
          <p:cNvSpPr txBox="1"/>
          <p:nvPr/>
        </p:nvSpPr>
        <p:spPr>
          <a:xfrm>
            <a:off x="6830268" y="5400495"/>
            <a:ext cx="723629" cy="369332"/>
          </a:xfrm>
          <a:prstGeom prst="rect">
            <a:avLst/>
          </a:prstGeom>
          <a:noFill/>
        </p:spPr>
        <p:txBody>
          <a:bodyPr wrap="square" rtlCol="0">
            <a:spAutoFit/>
          </a:bodyPr>
          <a:lstStyle/>
          <a:p>
            <a:r>
              <a:rPr lang="ja-JP" altLang="en-US" b="1" dirty="0">
                <a:latin typeface="+mj-ea"/>
                <a:ea typeface="+mj-ea"/>
              </a:rPr>
              <a:t>入居</a:t>
            </a:r>
          </a:p>
        </p:txBody>
      </p:sp>
      <p:grpSp>
        <p:nvGrpSpPr>
          <p:cNvPr id="42" name="グループ化 41">
            <a:extLst>
              <a:ext uri="{FF2B5EF4-FFF2-40B4-BE49-F238E27FC236}">
                <a16:creationId xmlns:a16="http://schemas.microsoft.com/office/drawing/2014/main" id="{8F3D8E1E-DE9A-40B4-87B3-D2761DBEE29E}"/>
              </a:ext>
            </a:extLst>
          </p:cNvPr>
          <p:cNvGrpSpPr/>
          <p:nvPr/>
        </p:nvGrpSpPr>
        <p:grpSpPr>
          <a:xfrm>
            <a:off x="748874" y="3765144"/>
            <a:ext cx="1204799" cy="1120119"/>
            <a:chOff x="1781571" y="2759015"/>
            <a:chExt cx="1364785" cy="1159922"/>
          </a:xfrm>
        </p:grpSpPr>
        <p:pic>
          <p:nvPicPr>
            <p:cNvPr id="43" name="図 42">
              <a:extLst>
                <a:ext uri="{FF2B5EF4-FFF2-40B4-BE49-F238E27FC236}">
                  <a16:creationId xmlns:a16="http://schemas.microsoft.com/office/drawing/2014/main" id="{77E403C5-E730-49EC-A501-276DFE48CED5}"/>
                </a:ext>
              </a:extLst>
            </p:cNvPr>
            <p:cNvPicPr>
              <a:picLocks noChangeAspect="1"/>
            </p:cNvPicPr>
            <p:nvPr/>
          </p:nvPicPr>
          <p:blipFill rotWithShape="1">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1972342" y="2759015"/>
              <a:ext cx="706924" cy="829167"/>
            </a:xfrm>
            <a:prstGeom prst="rect">
              <a:avLst/>
            </a:prstGeom>
          </p:spPr>
        </p:pic>
        <p:sp>
          <p:nvSpPr>
            <p:cNvPr id="44" name="テキスト ボックス 43">
              <a:extLst>
                <a:ext uri="{FF2B5EF4-FFF2-40B4-BE49-F238E27FC236}">
                  <a16:creationId xmlns:a16="http://schemas.microsoft.com/office/drawing/2014/main" id="{72E0E5F0-8F73-4F28-857F-8C347E1A34D3}"/>
                </a:ext>
              </a:extLst>
            </p:cNvPr>
            <p:cNvSpPr txBox="1"/>
            <p:nvPr/>
          </p:nvSpPr>
          <p:spPr>
            <a:xfrm>
              <a:off x="1781571" y="3600223"/>
              <a:ext cx="1364785" cy="318714"/>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父（他界）</a:t>
              </a:r>
            </a:p>
          </p:txBody>
        </p:sp>
      </p:grpSp>
      <p:grpSp>
        <p:nvGrpSpPr>
          <p:cNvPr id="45" name="グループ化 44">
            <a:extLst>
              <a:ext uri="{FF2B5EF4-FFF2-40B4-BE49-F238E27FC236}">
                <a16:creationId xmlns:a16="http://schemas.microsoft.com/office/drawing/2014/main" id="{44973769-7AE8-44B9-8B6F-09BA9A663F6A}"/>
              </a:ext>
            </a:extLst>
          </p:cNvPr>
          <p:cNvGrpSpPr/>
          <p:nvPr/>
        </p:nvGrpSpPr>
        <p:grpSpPr>
          <a:xfrm>
            <a:off x="2706143" y="3791620"/>
            <a:ext cx="790450" cy="1077665"/>
            <a:chOff x="3774316" y="2759015"/>
            <a:chExt cx="865209" cy="1175592"/>
          </a:xfrm>
        </p:grpSpPr>
        <p:pic>
          <p:nvPicPr>
            <p:cNvPr id="46" name="図 45">
              <a:extLst>
                <a:ext uri="{FF2B5EF4-FFF2-40B4-BE49-F238E27FC236}">
                  <a16:creationId xmlns:a16="http://schemas.microsoft.com/office/drawing/2014/main" id="{A1B1819F-4F70-4F9E-9456-ED927D39302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12"/>
            <a:stretch/>
          </p:blipFill>
          <p:spPr>
            <a:xfrm>
              <a:off x="3832744" y="2759015"/>
              <a:ext cx="685551" cy="829167"/>
            </a:xfrm>
            <a:prstGeom prst="rect">
              <a:avLst/>
            </a:prstGeom>
          </p:spPr>
        </p:pic>
        <p:sp>
          <p:nvSpPr>
            <p:cNvPr id="47" name="テキスト ボックス 46">
              <a:extLst>
                <a:ext uri="{FF2B5EF4-FFF2-40B4-BE49-F238E27FC236}">
                  <a16:creationId xmlns:a16="http://schemas.microsoft.com/office/drawing/2014/main" id="{06704B97-27C4-4948-BF7A-6DABD928910F}"/>
                </a:ext>
              </a:extLst>
            </p:cNvPr>
            <p:cNvSpPr txBox="1"/>
            <p:nvPr/>
          </p:nvSpPr>
          <p:spPr>
            <a:xfrm>
              <a:off x="3774316" y="3598862"/>
              <a:ext cx="865209" cy="335745"/>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母</a:t>
              </a:r>
              <a:r>
                <a:rPr lang="en-US" altLang="ja-JP" sz="1400" dirty="0">
                  <a:latin typeface="メイリオ" panose="020B0604030504040204" pitchFamily="50" charset="-128"/>
                  <a:ea typeface="メイリオ" panose="020B0604030504040204" pitchFamily="50" charset="-128"/>
                </a:rPr>
                <a:t>(74)</a:t>
              </a:r>
              <a:endParaRPr lang="ja-JP" altLang="en-US" sz="1400" dirty="0">
                <a:latin typeface="メイリオ" panose="020B0604030504040204" pitchFamily="50" charset="-128"/>
                <a:ea typeface="メイリオ" panose="020B0604030504040204" pitchFamily="50" charset="-128"/>
              </a:endParaRPr>
            </a:p>
          </p:txBody>
        </p:sp>
      </p:grpSp>
      <p:sp>
        <p:nvSpPr>
          <p:cNvPr id="48" name="テキスト ボックス 47">
            <a:extLst>
              <a:ext uri="{FF2B5EF4-FFF2-40B4-BE49-F238E27FC236}">
                <a16:creationId xmlns:a16="http://schemas.microsoft.com/office/drawing/2014/main" id="{C0210EAA-8E2D-418C-BB19-D9C3115DF31E}"/>
              </a:ext>
            </a:extLst>
          </p:cNvPr>
          <p:cNvSpPr txBox="1"/>
          <p:nvPr/>
        </p:nvSpPr>
        <p:spPr>
          <a:xfrm>
            <a:off x="897768" y="6174234"/>
            <a:ext cx="846954" cy="553998"/>
          </a:xfrm>
          <a:prstGeom prst="rect">
            <a:avLst/>
          </a:prstGeom>
          <a:noFill/>
        </p:spPr>
        <p:txBody>
          <a:bodyPr wrap="square" rtlCol="0">
            <a:spAutoFit/>
          </a:bodyPr>
          <a:lstStyle/>
          <a:p>
            <a:pPr algn="ctr">
              <a:lnSpc>
                <a:spcPts val="1800"/>
              </a:lnSpc>
            </a:pPr>
            <a:r>
              <a:rPr lang="ja-JP" altLang="en-US" sz="1400" dirty="0">
                <a:latin typeface="メイリオ" panose="020B0604030504040204" pitchFamily="50" charset="-128"/>
                <a:ea typeface="メイリオ" panose="020B0604030504040204" pitchFamily="50" charset="-128"/>
              </a:rPr>
              <a:t>長男</a:t>
            </a:r>
            <a:endParaRPr lang="en-US" altLang="ja-JP" sz="1400" dirty="0">
              <a:latin typeface="メイリオ" panose="020B0604030504040204" pitchFamily="50" charset="-128"/>
              <a:ea typeface="メイリオ" panose="020B0604030504040204" pitchFamily="50" charset="-128"/>
            </a:endParaRPr>
          </a:p>
          <a:p>
            <a:pPr algn="ctr">
              <a:lnSpc>
                <a:spcPts val="1800"/>
              </a:lnSpc>
            </a:pP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47</a:t>
            </a:r>
            <a:r>
              <a:rPr lang="ja-JP" altLang="en-US" sz="14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grpSp>
        <p:nvGrpSpPr>
          <p:cNvPr id="49" name="グループ化 48">
            <a:extLst>
              <a:ext uri="{FF2B5EF4-FFF2-40B4-BE49-F238E27FC236}">
                <a16:creationId xmlns:a16="http://schemas.microsoft.com/office/drawing/2014/main" id="{012ED60E-8476-471B-98DA-0008A06C4C87}"/>
              </a:ext>
            </a:extLst>
          </p:cNvPr>
          <p:cNvGrpSpPr/>
          <p:nvPr/>
        </p:nvGrpSpPr>
        <p:grpSpPr>
          <a:xfrm>
            <a:off x="2620937" y="5325158"/>
            <a:ext cx="846954" cy="1403011"/>
            <a:chOff x="3404117" y="4672696"/>
            <a:chExt cx="846954" cy="1403011"/>
          </a:xfrm>
        </p:grpSpPr>
        <p:pic>
          <p:nvPicPr>
            <p:cNvPr id="50" name="図 49">
              <a:extLst>
                <a:ext uri="{FF2B5EF4-FFF2-40B4-BE49-F238E27FC236}">
                  <a16:creationId xmlns:a16="http://schemas.microsoft.com/office/drawing/2014/main" id="{AD939690-8236-4D91-9EBB-C3B649F7D51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89323" y="4672696"/>
              <a:ext cx="658419" cy="850479"/>
            </a:xfrm>
            <a:prstGeom prst="rect">
              <a:avLst/>
            </a:prstGeom>
          </p:spPr>
        </p:pic>
        <p:sp>
          <p:nvSpPr>
            <p:cNvPr id="51" name="テキスト ボックス 50">
              <a:extLst>
                <a:ext uri="{FF2B5EF4-FFF2-40B4-BE49-F238E27FC236}">
                  <a16:creationId xmlns:a16="http://schemas.microsoft.com/office/drawing/2014/main" id="{223A7494-AA9D-4A96-908C-504EFCCA5E5B}"/>
                </a:ext>
              </a:extLst>
            </p:cNvPr>
            <p:cNvSpPr txBox="1"/>
            <p:nvPr/>
          </p:nvSpPr>
          <p:spPr>
            <a:xfrm>
              <a:off x="3404117" y="5517862"/>
              <a:ext cx="846954" cy="557845"/>
            </a:xfrm>
            <a:prstGeom prst="rect">
              <a:avLst/>
            </a:prstGeom>
            <a:noFill/>
          </p:spPr>
          <p:txBody>
            <a:bodyPr wrap="square" rtlCol="0">
              <a:spAutoFit/>
            </a:bodyPr>
            <a:lstStyle/>
            <a:p>
              <a:pPr algn="ctr">
                <a:lnSpc>
                  <a:spcPts val="1800"/>
                </a:lnSpc>
              </a:pPr>
              <a:r>
                <a:rPr lang="ja-JP" altLang="en-US" sz="1400" dirty="0">
                  <a:latin typeface="メイリオ" panose="020B0604030504040204" pitchFamily="50" charset="-128"/>
                  <a:ea typeface="メイリオ" panose="020B0604030504040204" pitchFamily="50" charset="-128"/>
                </a:rPr>
                <a:t>次男（</a:t>
              </a:r>
              <a:r>
                <a:rPr lang="en-US" altLang="ja-JP" sz="1400" dirty="0">
                  <a:latin typeface="メイリオ" panose="020B0604030504040204" pitchFamily="50" charset="-128"/>
                  <a:ea typeface="メイリオ" panose="020B0604030504040204" pitchFamily="50" charset="-128"/>
                </a:rPr>
                <a:t>43</a:t>
              </a:r>
              <a:r>
                <a:rPr lang="ja-JP" altLang="en-US" sz="1400" dirty="0">
                  <a:latin typeface="メイリオ" panose="020B0604030504040204" pitchFamily="50" charset="-128"/>
                  <a:ea typeface="メイリオ" panose="020B0604030504040204" pitchFamily="50" charset="-128"/>
                </a:rPr>
                <a:t>）</a:t>
              </a:r>
            </a:p>
          </p:txBody>
        </p:sp>
      </p:grpSp>
      <p:pic>
        <p:nvPicPr>
          <p:cNvPr id="52" name="図 51">
            <a:extLst>
              <a:ext uri="{FF2B5EF4-FFF2-40B4-BE49-F238E27FC236}">
                <a16:creationId xmlns:a16="http://schemas.microsoft.com/office/drawing/2014/main" id="{D381B8B7-83A2-427E-A90B-D07BEEFF219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7542" y="5313095"/>
            <a:ext cx="602712" cy="861139"/>
          </a:xfrm>
          <a:prstGeom prst="rect">
            <a:avLst/>
          </a:prstGeom>
        </p:spPr>
      </p:pic>
      <p:sp>
        <p:nvSpPr>
          <p:cNvPr id="53" name="正方形/長方形 52">
            <a:extLst>
              <a:ext uri="{FF2B5EF4-FFF2-40B4-BE49-F238E27FC236}">
                <a16:creationId xmlns:a16="http://schemas.microsoft.com/office/drawing/2014/main" id="{7215D624-0AFA-48A4-B3F0-2ED37235F902}"/>
              </a:ext>
            </a:extLst>
          </p:cNvPr>
          <p:cNvSpPr/>
          <p:nvPr/>
        </p:nvSpPr>
        <p:spPr bwMode="gray">
          <a:xfrm>
            <a:off x="2510573" y="3286914"/>
            <a:ext cx="4297819" cy="396000"/>
          </a:xfrm>
          <a:prstGeom prst="rect">
            <a:avLst/>
          </a:prstGeom>
          <a:noFill/>
          <a:ln w="9525" cap="flat" cmpd="sng" algn="ctr">
            <a:noFill/>
            <a:prstDash val="solid"/>
            <a:round/>
            <a:headEnd type="none" w="med" len="med"/>
            <a:tailEnd type="none" w="med" len="med"/>
          </a:ln>
          <a:effectLst/>
        </p:spPr>
        <p:txBody>
          <a:bodyPr vert="horz" wrap="none" lIns="126000" tIns="72000" rIns="126000" bIns="36000" numCol="1" rtlCol="0" anchor="ctr" anchorCtr="0" compatLnSpc="1">
            <a:prstTxWarp prst="textNoShape">
              <a:avLst/>
            </a:prstTxWarp>
            <a:noAutofit/>
          </a:bodyPr>
          <a:lstStyle/>
          <a:p>
            <a:pPr algn="ctr">
              <a:lnSpc>
                <a:spcPct val="120000"/>
              </a:lnSpc>
            </a:pPr>
            <a:r>
              <a:rPr lang="ja-JP" altLang="en-US" sz="2000" b="1" dirty="0">
                <a:solidFill>
                  <a:srgbClr val="FF0000"/>
                </a:solidFill>
                <a:latin typeface="メイリオ" panose="020B0604030504040204" pitchFamily="50" charset="-128"/>
                <a:ea typeface="メイリオ" panose="020B0604030504040204" pitchFamily="50" charset="-128"/>
              </a:rPr>
              <a:t>将来的に母を介護施設へ入居させることを検討</a:t>
            </a:r>
          </a:p>
        </p:txBody>
      </p:sp>
      <p:sp>
        <p:nvSpPr>
          <p:cNvPr id="54" name="フローチャート: 代替処理 53">
            <a:extLst>
              <a:ext uri="{FF2B5EF4-FFF2-40B4-BE49-F238E27FC236}">
                <a16:creationId xmlns:a16="http://schemas.microsoft.com/office/drawing/2014/main" id="{2E0FC174-2EDF-4ADD-8495-70905FB0E7FC}"/>
              </a:ext>
            </a:extLst>
          </p:cNvPr>
          <p:cNvSpPr/>
          <p:nvPr/>
        </p:nvSpPr>
        <p:spPr>
          <a:xfrm>
            <a:off x="231724" y="921451"/>
            <a:ext cx="8705239" cy="2297703"/>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descr="アイコン&#10;&#10;自動的に生成された説明">
            <a:extLst>
              <a:ext uri="{FF2B5EF4-FFF2-40B4-BE49-F238E27FC236}">
                <a16:creationId xmlns:a16="http://schemas.microsoft.com/office/drawing/2014/main" id="{1697CAA5-700C-4092-9C09-5BBCA02BB0B8}"/>
              </a:ext>
            </a:extLst>
          </p:cNvPr>
          <p:cNvPicPr>
            <a:picLocks noChangeAspect="1"/>
          </p:cNvPicPr>
          <p:nvPr/>
        </p:nvPicPr>
        <p:blipFill>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3661676" y="4470679"/>
            <a:ext cx="1115294" cy="957685"/>
          </a:xfrm>
          <a:prstGeom prst="rect">
            <a:avLst/>
          </a:prstGeom>
        </p:spPr>
      </p:pic>
    </p:spTree>
    <p:extLst>
      <p:ext uri="{BB962C8B-B14F-4D97-AF65-F5344CB8AC3E}">
        <p14:creationId xmlns:p14="http://schemas.microsoft.com/office/powerpoint/2010/main" val="2754491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DEB7FB9-679F-4A10-82ED-C592A95A4F4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問題点</a:t>
            </a:r>
          </a:p>
        </p:txBody>
      </p:sp>
      <p:sp>
        <p:nvSpPr>
          <p:cNvPr id="39" name="スライド番号プレースホルダー 4">
            <a:extLst>
              <a:ext uri="{FF2B5EF4-FFF2-40B4-BE49-F238E27FC236}">
                <a16:creationId xmlns:a16="http://schemas.microsoft.com/office/drawing/2014/main" id="{619FF837-C360-48BA-A205-1BF884EAC81A}"/>
              </a:ext>
            </a:extLst>
          </p:cNvPr>
          <p:cNvSpPr>
            <a:spLocks noGrp="1"/>
          </p:cNvSpPr>
          <p:nvPr>
            <p:ph type="sldNum" sz="quarter" idx="12"/>
          </p:nvPr>
        </p:nvSpPr>
        <p:spPr>
          <a:xfrm>
            <a:off x="6958455" y="6415920"/>
            <a:ext cx="2057400" cy="365125"/>
          </a:xfrm>
        </p:spPr>
        <p:txBody>
          <a:bodyPr/>
          <a:lstStyle/>
          <a:p>
            <a:fld id="{973C32F0-AC67-4652-A9E0-16BE7F53E430}" type="slidenum">
              <a:rPr kumimoji="1" lang="ja-JP" altLang="en-US" smtClean="0"/>
              <a:t>38</a:t>
            </a:fld>
            <a:endParaRPr kumimoji="1" lang="ja-JP" altLang="en-US" dirty="0"/>
          </a:p>
        </p:txBody>
      </p:sp>
      <p:sp>
        <p:nvSpPr>
          <p:cNvPr id="41" name="テキスト ボックス 40">
            <a:extLst>
              <a:ext uri="{FF2B5EF4-FFF2-40B4-BE49-F238E27FC236}">
                <a16:creationId xmlns:a16="http://schemas.microsoft.com/office/drawing/2014/main" id="{179A6C07-98F0-41CC-9946-FFB38B172AFD}"/>
              </a:ext>
            </a:extLst>
          </p:cNvPr>
          <p:cNvSpPr txBox="1"/>
          <p:nvPr/>
        </p:nvSpPr>
        <p:spPr>
          <a:xfrm>
            <a:off x="776127" y="3251467"/>
            <a:ext cx="3312653" cy="646331"/>
          </a:xfrm>
          <a:prstGeom prst="rect">
            <a:avLst/>
          </a:prstGeom>
          <a:noFill/>
        </p:spPr>
        <p:txBody>
          <a:bodyPr wrap="square" rtlCol="0">
            <a:spAutoFit/>
          </a:bodyPr>
          <a:lstStyle/>
          <a:p>
            <a:r>
              <a:rPr kumimoji="1" lang="ja-JP" altLang="en-US" dirty="0">
                <a:solidFill>
                  <a:schemeClr val="bg1"/>
                </a:solidFill>
              </a:rPr>
              <a:t>不動産オーナーの家族が</a:t>
            </a:r>
            <a:endParaRPr kumimoji="1" lang="en-US" altLang="ja-JP" dirty="0">
              <a:solidFill>
                <a:schemeClr val="bg1"/>
              </a:solidFill>
            </a:endParaRPr>
          </a:p>
          <a:p>
            <a:r>
              <a:rPr kumimoji="1" lang="ja-JP" altLang="en-US" dirty="0">
                <a:solidFill>
                  <a:schemeClr val="bg1"/>
                </a:solidFill>
              </a:rPr>
              <a:t>相続でもめる可能性がある</a:t>
            </a:r>
          </a:p>
        </p:txBody>
      </p:sp>
      <p:pic>
        <p:nvPicPr>
          <p:cNvPr id="42" name="図 41">
            <a:extLst>
              <a:ext uri="{FF2B5EF4-FFF2-40B4-BE49-F238E27FC236}">
                <a16:creationId xmlns:a16="http://schemas.microsoft.com/office/drawing/2014/main" id="{4FBF2D62-8082-4C70-A0DE-8119BB969E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12"/>
          <a:stretch/>
        </p:blipFill>
        <p:spPr>
          <a:xfrm>
            <a:off x="1503687" y="5627627"/>
            <a:ext cx="710350" cy="877553"/>
          </a:xfrm>
          <a:prstGeom prst="rect">
            <a:avLst/>
          </a:prstGeom>
        </p:spPr>
      </p:pic>
      <p:sp>
        <p:nvSpPr>
          <p:cNvPr id="43" name="テキスト ボックス 42">
            <a:extLst>
              <a:ext uri="{FF2B5EF4-FFF2-40B4-BE49-F238E27FC236}">
                <a16:creationId xmlns:a16="http://schemas.microsoft.com/office/drawing/2014/main" id="{E54737AF-41CE-450B-B85E-1AB6FD34B381}"/>
              </a:ext>
            </a:extLst>
          </p:cNvPr>
          <p:cNvSpPr txBox="1"/>
          <p:nvPr/>
        </p:nvSpPr>
        <p:spPr>
          <a:xfrm>
            <a:off x="1380929" y="1183376"/>
            <a:ext cx="7004589" cy="461665"/>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母が認知症により判断能力を喪失した場合　　</a:t>
            </a:r>
            <a:endParaRPr kumimoji="1" lang="en-US" altLang="ja-JP" dirty="0">
              <a:latin typeface="メイリオ" panose="020B0604030504040204" pitchFamily="50" charset="-128"/>
              <a:ea typeface="メイリオ" panose="020B0604030504040204" pitchFamily="50" charset="-128"/>
            </a:endParaRPr>
          </a:p>
        </p:txBody>
      </p:sp>
      <p:sp>
        <p:nvSpPr>
          <p:cNvPr id="44" name="矢印: 下 43">
            <a:extLst>
              <a:ext uri="{FF2B5EF4-FFF2-40B4-BE49-F238E27FC236}">
                <a16:creationId xmlns:a16="http://schemas.microsoft.com/office/drawing/2014/main" id="{DBE409DB-087C-46AE-909D-FE195F50219C}"/>
              </a:ext>
            </a:extLst>
          </p:cNvPr>
          <p:cNvSpPr/>
          <p:nvPr/>
        </p:nvSpPr>
        <p:spPr>
          <a:xfrm>
            <a:off x="4338235" y="1621523"/>
            <a:ext cx="544988" cy="482385"/>
          </a:xfrm>
          <a:prstGeom prst="downArrow">
            <a:avLst>
              <a:gd name="adj1" fmla="val 50000"/>
              <a:gd name="adj2" fmla="val 498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D9FE60EE-AF5C-4DFB-8656-04743F7949FC}"/>
              </a:ext>
            </a:extLst>
          </p:cNvPr>
          <p:cNvSpPr txBox="1"/>
          <p:nvPr/>
        </p:nvSpPr>
        <p:spPr>
          <a:xfrm>
            <a:off x="1373267" y="3220116"/>
            <a:ext cx="6613888" cy="461665"/>
          </a:xfrm>
          <a:prstGeom prst="rect">
            <a:avLst/>
          </a:prstGeom>
          <a:noFill/>
        </p:spPr>
        <p:txBody>
          <a:bodyPr wrap="square" rtlCol="0">
            <a:spAutoFit/>
          </a:bodyPr>
          <a:lstStyle/>
          <a:p>
            <a:r>
              <a:rPr kumimoji="1" lang="ja-JP" altLang="en-US" b="1" dirty="0">
                <a:solidFill>
                  <a:srgbClr val="FF0000"/>
                </a:solidFill>
                <a:latin typeface="メイリオ" panose="020B0604030504040204" pitchFamily="50" charset="-128"/>
                <a:ea typeface="メイリオ" panose="020B0604030504040204" pitchFamily="50" charset="-128"/>
              </a:rPr>
              <a:t>　</a:t>
            </a:r>
            <a:r>
              <a:rPr kumimoji="1" lang="ja-JP" altLang="en-US" sz="2400" b="1" dirty="0">
                <a:solidFill>
                  <a:srgbClr val="FF0000"/>
                </a:solidFill>
                <a:latin typeface="メイリオ" panose="020B0604030504040204" pitchFamily="50" charset="-128"/>
                <a:ea typeface="メイリオ" panose="020B0604030504040204" pitchFamily="50" charset="-128"/>
              </a:rPr>
              <a:t>＝母の介護費用を用意することができない！</a:t>
            </a:r>
            <a:endParaRPr kumimoji="1"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8DD59F8F-9BDC-4CB6-BA1D-FC8973B9EFE6}"/>
              </a:ext>
            </a:extLst>
          </p:cNvPr>
          <p:cNvSpPr txBox="1"/>
          <p:nvPr/>
        </p:nvSpPr>
        <p:spPr>
          <a:xfrm>
            <a:off x="1952519" y="3692368"/>
            <a:ext cx="6205405" cy="1015663"/>
          </a:xfrm>
          <a:prstGeom prst="rect">
            <a:avLst/>
          </a:prstGeom>
          <a:noFill/>
        </p:spPr>
        <p:txBody>
          <a:bodyPr wrap="square">
            <a:spAutoFit/>
          </a:bodyPr>
          <a:lstStyle/>
          <a:p>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成年後見制度を使ったとしても・・・</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本人の生活するために必要な支出しか認められず、</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　自宅の売却などの処分は難しい！</a:t>
            </a:r>
            <a:endParaRPr lang="ja-JP" altLang="en-US" sz="2000" dirty="0">
              <a:solidFill>
                <a:srgbClr val="FF0000"/>
              </a:solidFill>
            </a:endParaRPr>
          </a:p>
        </p:txBody>
      </p:sp>
      <p:pic>
        <p:nvPicPr>
          <p:cNvPr id="47" name="Picture 4" descr="æ­æã®ã¤ã©ã¹ãï¼ãéï¼">
            <a:extLst>
              <a:ext uri="{FF2B5EF4-FFF2-40B4-BE49-F238E27FC236}">
                <a16:creationId xmlns:a16="http://schemas.microsoft.com/office/drawing/2014/main" id="{67B0F46E-8EED-4E9F-BD7C-3C20162A29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3070" y="5746372"/>
            <a:ext cx="1278663" cy="808755"/>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47" descr="アイコン&#10;&#10;自動的に生成された説明">
            <a:extLst>
              <a:ext uri="{FF2B5EF4-FFF2-40B4-BE49-F238E27FC236}">
                <a16:creationId xmlns:a16="http://schemas.microsoft.com/office/drawing/2014/main" id="{ECCA2665-E13F-4D4A-BEA0-1F97AF3A1973}"/>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2260659" y="5556725"/>
            <a:ext cx="1081242" cy="928445"/>
          </a:xfrm>
          <a:prstGeom prst="rect">
            <a:avLst/>
          </a:prstGeom>
        </p:spPr>
      </p:pic>
      <p:sp>
        <p:nvSpPr>
          <p:cNvPr id="49" name="矢印: 右 48">
            <a:extLst>
              <a:ext uri="{FF2B5EF4-FFF2-40B4-BE49-F238E27FC236}">
                <a16:creationId xmlns:a16="http://schemas.microsoft.com/office/drawing/2014/main" id="{F185DD07-487E-4296-9D52-5C1A11C5A177}"/>
              </a:ext>
            </a:extLst>
          </p:cNvPr>
          <p:cNvSpPr/>
          <p:nvPr/>
        </p:nvSpPr>
        <p:spPr>
          <a:xfrm>
            <a:off x="3479885" y="5940050"/>
            <a:ext cx="979497" cy="37077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2" descr="ä»è­·æ½è¨­ã®ã¤ã©ã¹ã">
            <a:extLst>
              <a:ext uri="{FF2B5EF4-FFF2-40B4-BE49-F238E27FC236}">
                <a16:creationId xmlns:a16="http://schemas.microsoft.com/office/drawing/2014/main" id="{C8AA4AA0-C6A7-4776-8344-7EBA812E712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22455" y="5556725"/>
            <a:ext cx="1293801" cy="1188051"/>
          </a:xfrm>
          <a:prstGeom prst="rect">
            <a:avLst/>
          </a:prstGeom>
          <a:noFill/>
          <a:extLst>
            <a:ext uri="{909E8E84-426E-40DD-AFC4-6F175D3DCCD1}">
              <a14:hiddenFill xmlns:a14="http://schemas.microsoft.com/office/drawing/2010/main">
                <a:solidFill>
                  <a:srgbClr val="FFFFFF"/>
                </a:solidFill>
              </a14:hiddenFill>
            </a:ext>
          </a:extLst>
        </p:spPr>
      </p:pic>
      <p:sp>
        <p:nvSpPr>
          <p:cNvPr id="51" name="矢印: 右 50">
            <a:extLst>
              <a:ext uri="{FF2B5EF4-FFF2-40B4-BE49-F238E27FC236}">
                <a16:creationId xmlns:a16="http://schemas.microsoft.com/office/drawing/2014/main" id="{1A3ED315-0CD5-423C-B976-2DCCC7D78A9B}"/>
              </a:ext>
            </a:extLst>
          </p:cNvPr>
          <p:cNvSpPr/>
          <p:nvPr/>
        </p:nvSpPr>
        <p:spPr>
          <a:xfrm>
            <a:off x="6072646" y="5942731"/>
            <a:ext cx="1032403" cy="36809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アイコン&#10;&#10;自動的に生成された説明">
            <a:extLst>
              <a:ext uri="{FF2B5EF4-FFF2-40B4-BE49-F238E27FC236}">
                <a16:creationId xmlns:a16="http://schemas.microsoft.com/office/drawing/2014/main" id="{80E5261A-9E33-4222-A7B8-C3AE211399D6}"/>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3535217" y="5810930"/>
            <a:ext cx="680549" cy="603987"/>
          </a:xfrm>
          <a:prstGeom prst="rect">
            <a:avLst/>
          </a:prstGeom>
        </p:spPr>
      </p:pic>
      <p:pic>
        <p:nvPicPr>
          <p:cNvPr id="53" name="図 52" descr="アイコン&#10;&#10;自動的に生成された説明">
            <a:extLst>
              <a:ext uri="{FF2B5EF4-FFF2-40B4-BE49-F238E27FC236}">
                <a16:creationId xmlns:a16="http://schemas.microsoft.com/office/drawing/2014/main" id="{FCA51F9B-0111-4A6D-9C75-22D93FE4F152}"/>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210395" y="5776245"/>
            <a:ext cx="701338" cy="622438"/>
          </a:xfrm>
          <a:prstGeom prst="rect">
            <a:avLst/>
          </a:prstGeom>
        </p:spPr>
      </p:pic>
      <p:sp>
        <p:nvSpPr>
          <p:cNvPr id="54" name="フローチャート: 代替処理 53">
            <a:extLst>
              <a:ext uri="{FF2B5EF4-FFF2-40B4-BE49-F238E27FC236}">
                <a16:creationId xmlns:a16="http://schemas.microsoft.com/office/drawing/2014/main" id="{5B69B6F6-0A37-45C3-AD5A-D90AF5CE3A65}"/>
              </a:ext>
            </a:extLst>
          </p:cNvPr>
          <p:cNvSpPr/>
          <p:nvPr/>
        </p:nvSpPr>
        <p:spPr>
          <a:xfrm>
            <a:off x="604230" y="987186"/>
            <a:ext cx="8039438" cy="3748451"/>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DB83C414-4E8B-45E7-9DB0-D8CACD2EB18B}"/>
              </a:ext>
            </a:extLst>
          </p:cNvPr>
          <p:cNvSpPr txBox="1"/>
          <p:nvPr/>
        </p:nvSpPr>
        <p:spPr>
          <a:xfrm>
            <a:off x="2318359" y="2634429"/>
            <a:ext cx="4904096" cy="461665"/>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　</a:t>
            </a:r>
            <a:r>
              <a:rPr kumimoji="1" lang="ja-JP" altLang="en-US" sz="2400" b="1" u="sng" dirty="0">
                <a:solidFill>
                  <a:srgbClr val="FF0000"/>
                </a:solidFill>
                <a:latin typeface="メイリオ" panose="020B0604030504040204" pitchFamily="50" charset="-128"/>
                <a:ea typeface="メイリオ" panose="020B0604030504040204" pitchFamily="50" charset="-128"/>
              </a:rPr>
              <a:t>不動産の売却ができなくなる！　</a:t>
            </a:r>
            <a:endParaRPr kumimoji="1" lang="en-US" altLang="ja-JP" sz="2400" b="1" u="sng" dirty="0">
              <a:solidFill>
                <a:srgbClr val="FF0000"/>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A03579DA-213B-4BE8-BF60-B29BC98076D7}"/>
              </a:ext>
            </a:extLst>
          </p:cNvPr>
          <p:cNvSpPr txBox="1"/>
          <p:nvPr/>
        </p:nvSpPr>
        <p:spPr>
          <a:xfrm>
            <a:off x="1727228" y="2212716"/>
            <a:ext cx="6259927" cy="461665"/>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　</a:t>
            </a:r>
            <a:r>
              <a:rPr kumimoji="1" lang="ja-JP" altLang="en-US" sz="2400" b="1" u="sng" dirty="0">
                <a:solidFill>
                  <a:srgbClr val="FF0000"/>
                </a:solidFill>
                <a:latin typeface="メイリオ" panose="020B0604030504040204" pitchFamily="50" charset="-128"/>
                <a:ea typeface="メイリオ" panose="020B0604030504040204" pitchFamily="50" charset="-128"/>
              </a:rPr>
              <a:t>まとまった預金の引出しができなくなる！　</a:t>
            </a:r>
            <a:endParaRPr kumimoji="1" lang="en-US" altLang="ja-JP" sz="2400" b="1" u="sng" dirty="0">
              <a:solidFill>
                <a:srgbClr val="FF0000"/>
              </a:solidFill>
              <a:latin typeface="メイリオ" panose="020B0604030504040204" pitchFamily="50" charset="-128"/>
              <a:ea typeface="メイリオ" panose="020B0604030504040204" pitchFamily="50" charset="-128"/>
            </a:endParaRPr>
          </a:p>
        </p:txBody>
      </p:sp>
      <p:pic>
        <p:nvPicPr>
          <p:cNvPr id="57" name="図 56" descr="QR コード が含まれている画像&#10;&#10;自動的に生成された説明">
            <a:extLst>
              <a:ext uri="{FF2B5EF4-FFF2-40B4-BE49-F238E27FC236}">
                <a16:creationId xmlns:a16="http://schemas.microsoft.com/office/drawing/2014/main" id="{BA668299-ADF7-4B79-B0BC-9A13385378E3}"/>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658837" y="5707472"/>
            <a:ext cx="696179" cy="533724"/>
          </a:xfrm>
          <a:prstGeom prst="rect">
            <a:avLst/>
          </a:prstGeom>
        </p:spPr>
      </p:pic>
      <p:sp>
        <p:nvSpPr>
          <p:cNvPr id="58" name="&quot;禁止&quot;マーク 57">
            <a:extLst>
              <a:ext uri="{FF2B5EF4-FFF2-40B4-BE49-F238E27FC236}">
                <a16:creationId xmlns:a16="http://schemas.microsoft.com/office/drawing/2014/main" id="{66373CDF-90C3-41D8-BBF4-96AE772F21E9}"/>
              </a:ext>
            </a:extLst>
          </p:cNvPr>
          <p:cNvSpPr/>
          <p:nvPr/>
        </p:nvSpPr>
        <p:spPr>
          <a:xfrm>
            <a:off x="564565" y="5527022"/>
            <a:ext cx="829849" cy="789427"/>
          </a:xfrm>
          <a:prstGeom prst="noSmoking">
            <a:avLst>
              <a:gd name="adj" fmla="val 7537"/>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吹き出し: 角を丸めた四角形 58">
            <a:extLst>
              <a:ext uri="{FF2B5EF4-FFF2-40B4-BE49-F238E27FC236}">
                <a16:creationId xmlns:a16="http://schemas.microsoft.com/office/drawing/2014/main" id="{B33095E7-0210-475D-A1C9-DB672FD034E9}"/>
              </a:ext>
            </a:extLst>
          </p:cNvPr>
          <p:cNvSpPr/>
          <p:nvPr/>
        </p:nvSpPr>
        <p:spPr>
          <a:xfrm>
            <a:off x="982472" y="4886325"/>
            <a:ext cx="1484683" cy="572383"/>
          </a:xfrm>
          <a:prstGeom prst="wedgeRoundRectCallout">
            <a:avLst>
              <a:gd name="adj1" fmla="val -1457"/>
              <a:gd name="adj2" fmla="val 715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E32011DF-95FD-46AF-B0D5-57B54A2D0FDC}"/>
              </a:ext>
            </a:extLst>
          </p:cNvPr>
          <p:cNvSpPr txBox="1"/>
          <p:nvPr/>
        </p:nvSpPr>
        <p:spPr>
          <a:xfrm>
            <a:off x="1021750" y="4926603"/>
            <a:ext cx="1445405" cy="530236"/>
          </a:xfrm>
          <a:prstGeom prst="rect">
            <a:avLst/>
          </a:prstGeom>
          <a:noFill/>
          <a:ln>
            <a:noFill/>
          </a:ln>
        </p:spPr>
        <p:txBody>
          <a:bodyPr wrap="square" lIns="98385" tIns="49194" rIns="98385" bIns="49194">
            <a:spAutoFit/>
          </a:bodyPr>
          <a:lstStyle/>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認知症により</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a:p>
            <a:pPr marL="0" marR="0" lvl="0" indent="0" algn="l" defTabSz="497754"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cs typeface="Meiryo" charset="-128"/>
              </a:rPr>
              <a:t>判断能力を喪失</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905169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6F69A86-40A3-45FB-8789-88991EB41327}"/>
              </a:ext>
            </a:extLst>
          </p:cNvPr>
          <p:cNvSpPr>
            <a:spLocks noGrp="1"/>
          </p:cNvSpPr>
          <p:nvPr>
            <p:ph type="sldNum" sz="quarter" idx="12"/>
          </p:nvPr>
        </p:nvSpPr>
        <p:spPr>
          <a:xfrm>
            <a:off x="6862321" y="6385172"/>
            <a:ext cx="2057400" cy="365125"/>
          </a:xfrm>
        </p:spPr>
        <p:txBody>
          <a:bodyPr/>
          <a:lstStyle/>
          <a:p>
            <a:fld id="{973C32F0-AC67-4652-A9E0-16BE7F53E430}" type="slidenum">
              <a:rPr kumimoji="1" lang="ja-JP" altLang="en-US" smtClean="0"/>
              <a:t>39</a:t>
            </a:fld>
            <a:endParaRPr kumimoji="1" lang="ja-JP" altLang="en-US"/>
          </a:p>
        </p:txBody>
      </p:sp>
      <p:sp>
        <p:nvSpPr>
          <p:cNvPr id="2" name="正方形/長方形 1">
            <a:extLst>
              <a:ext uri="{FF2B5EF4-FFF2-40B4-BE49-F238E27FC236}">
                <a16:creationId xmlns:a16="http://schemas.microsoft.com/office/drawing/2014/main" id="{ADEB7FB9-679F-4A10-82ED-C592A95A4F4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対策：家族信託の活用</a:t>
            </a:r>
          </a:p>
        </p:txBody>
      </p:sp>
      <p:sp>
        <p:nvSpPr>
          <p:cNvPr id="9" name="テキスト ボックス 8">
            <a:extLst>
              <a:ext uri="{FF2B5EF4-FFF2-40B4-BE49-F238E27FC236}">
                <a16:creationId xmlns:a16="http://schemas.microsoft.com/office/drawing/2014/main" id="{A64EB714-D2DA-41AD-A888-1CFC525FCF40}"/>
              </a:ext>
            </a:extLst>
          </p:cNvPr>
          <p:cNvSpPr txBox="1"/>
          <p:nvPr/>
        </p:nvSpPr>
        <p:spPr>
          <a:xfrm>
            <a:off x="2678594" y="1037328"/>
            <a:ext cx="4265540" cy="461665"/>
          </a:xfrm>
          <a:prstGeom prst="rect">
            <a:avLst/>
          </a:prstGeom>
          <a:noFill/>
        </p:spPr>
        <p:txBody>
          <a:bodyPr wrap="square">
            <a:spAutoFit/>
          </a:bodyPr>
          <a:lstStyle/>
          <a:p>
            <a:pPr>
              <a:defRPr/>
            </a:pPr>
            <a:r>
              <a:rPr lang="ja-JP" altLang="en-US" sz="2400" b="1" dirty="0">
                <a:solidFill>
                  <a:srgbClr val="FF0000"/>
                </a:solidFill>
                <a:latin typeface="+mj-ea"/>
                <a:ea typeface="+mj-ea"/>
                <a:cs typeface="メイリオ"/>
              </a:rPr>
              <a:t>「家族信託」を活用した場合</a:t>
            </a:r>
            <a:endParaRPr lang="en-US" altLang="ja-JP" sz="2400" b="1" dirty="0">
              <a:solidFill>
                <a:srgbClr val="FF0000"/>
              </a:solidFill>
              <a:latin typeface="+mj-ea"/>
              <a:ea typeface="+mj-ea"/>
              <a:cs typeface="メイリオ"/>
            </a:endParaRPr>
          </a:p>
        </p:txBody>
      </p:sp>
      <p:sp>
        <p:nvSpPr>
          <p:cNvPr id="10" name="フローチャート: 代替処理 9">
            <a:extLst>
              <a:ext uri="{FF2B5EF4-FFF2-40B4-BE49-F238E27FC236}">
                <a16:creationId xmlns:a16="http://schemas.microsoft.com/office/drawing/2014/main" id="{B35A16AF-E2E4-4AE6-840F-58BA7B1FCAEF}"/>
              </a:ext>
            </a:extLst>
          </p:cNvPr>
          <p:cNvSpPr/>
          <p:nvPr/>
        </p:nvSpPr>
        <p:spPr>
          <a:xfrm>
            <a:off x="482366" y="957069"/>
            <a:ext cx="8179267" cy="2492217"/>
          </a:xfrm>
          <a:prstGeom prst="flowChartAlternate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5">
            <a:extLst>
              <a:ext uri="{FF2B5EF4-FFF2-40B4-BE49-F238E27FC236}">
                <a16:creationId xmlns:a16="http://schemas.microsoft.com/office/drawing/2014/main" id="{74EE7D08-8469-449A-B8E8-5C8E8745B342}"/>
              </a:ext>
            </a:extLst>
          </p:cNvPr>
          <p:cNvSpPr/>
          <p:nvPr/>
        </p:nvSpPr>
        <p:spPr>
          <a:xfrm>
            <a:off x="3199498" y="4019422"/>
            <a:ext cx="3098279" cy="378429"/>
          </a:xfrm>
          <a:prstGeom prst="rightArrow">
            <a:avLst>
              <a:gd name="adj1" fmla="val 50000"/>
              <a:gd name="adj2" fmla="val 88752"/>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a:solidFill>
                <a:prstClr val="white"/>
              </a:solidFill>
              <a:latin typeface="+mj-ea"/>
              <a:ea typeface="+mj-ea"/>
            </a:endParaRPr>
          </a:p>
        </p:txBody>
      </p:sp>
      <p:sp>
        <p:nvSpPr>
          <p:cNvPr id="13" name="テキスト ボックス 12">
            <a:extLst>
              <a:ext uri="{FF2B5EF4-FFF2-40B4-BE49-F238E27FC236}">
                <a16:creationId xmlns:a16="http://schemas.microsoft.com/office/drawing/2014/main" id="{1EFD7E37-B46E-4570-A72B-BD78A4E5B9D5}"/>
              </a:ext>
            </a:extLst>
          </p:cNvPr>
          <p:cNvSpPr txBox="1"/>
          <p:nvPr/>
        </p:nvSpPr>
        <p:spPr>
          <a:xfrm>
            <a:off x="4060221" y="3785877"/>
            <a:ext cx="1376831" cy="369332"/>
          </a:xfrm>
          <a:prstGeom prst="rect">
            <a:avLst/>
          </a:prstGeom>
          <a:noFill/>
        </p:spPr>
        <p:txBody>
          <a:bodyPr wrap="square" rtlCol="0">
            <a:spAutoFit/>
          </a:bodyPr>
          <a:lstStyle/>
          <a:p>
            <a:r>
              <a:rPr lang="ja-JP" altLang="en-US" b="1" dirty="0">
                <a:latin typeface="+mj-ea"/>
                <a:ea typeface="+mj-ea"/>
              </a:rPr>
              <a:t>①信託する</a:t>
            </a:r>
          </a:p>
        </p:txBody>
      </p:sp>
      <p:sp>
        <p:nvSpPr>
          <p:cNvPr id="14" name="右矢印 15">
            <a:extLst>
              <a:ext uri="{FF2B5EF4-FFF2-40B4-BE49-F238E27FC236}">
                <a16:creationId xmlns:a16="http://schemas.microsoft.com/office/drawing/2014/main" id="{133FAC99-5170-41BD-8ECD-F634FCE008F9}"/>
              </a:ext>
            </a:extLst>
          </p:cNvPr>
          <p:cNvSpPr/>
          <p:nvPr/>
        </p:nvSpPr>
        <p:spPr>
          <a:xfrm rot="5400000" flipV="1">
            <a:off x="6682940" y="4922456"/>
            <a:ext cx="369331" cy="428335"/>
          </a:xfrm>
          <a:prstGeom prst="rightArrow">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a:solidFill>
                <a:prstClr val="white"/>
              </a:solidFill>
              <a:latin typeface="+mj-ea"/>
              <a:ea typeface="+mj-ea"/>
            </a:endParaRPr>
          </a:p>
        </p:txBody>
      </p:sp>
      <p:pic>
        <p:nvPicPr>
          <p:cNvPr id="16" name="Picture 4" descr="æ­æã®ã¤ã©ã¹ãï¼ãéï¼">
            <a:extLst>
              <a:ext uri="{FF2B5EF4-FFF2-40B4-BE49-F238E27FC236}">
                <a16:creationId xmlns:a16="http://schemas.microsoft.com/office/drawing/2014/main" id="{1DC8BDA2-B127-4585-B7A7-68EFEF6ED6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3758" y="5242861"/>
            <a:ext cx="871697" cy="5513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æ­æã®ã¤ã©ã¹ãï¼ãéï¼">
            <a:extLst>
              <a:ext uri="{FF2B5EF4-FFF2-40B4-BE49-F238E27FC236}">
                <a16:creationId xmlns:a16="http://schemas.microsoft.com/office/drawing/2014/main" id="{84215D85-604C-4557-A1BC-B36609C7EB4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2231" y="5746153"/>
            <a:ext cx="983534" cy="622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ä»è­·æ½è¨­ã®ã¤ã©ã¹ã">
            <a:extLst>
              <a:ext uri="{FF2B5EF4-FFF2-40B4-BE49-F238E27FC236}">
                <a16:creationId xmlns:a16="http://schemas.microsoft.com/office/drawing/2014/main" id="{4EEF8210-052A-49FA-86BB-553FA9FC14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57707" y="5305241"/>
            <a:ext cx="1415049" cy="136273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F083907A-3429-45DF-9861-097296413894}"/>
              </a:ext>
            </a:extLst>
          </p:cNvPr>
          <p:cNvSpPr txBox="1"/>
          <p:nvPr/>
        </p:nvSpPr>
        <p:spPr>
          <a:xfrm>
            <a:off x="5801486" y="6072770"/>
            <a:ext cx="1102309" cy="369332"/>
          </a:xfrm>
          <a:prstGeom prst="rect">
            <a:avLst/>
          </a:prstGeom>
          <a:noFill/>
        </p:spPr>
        <p:txBody>
          <a:bodyPr wrap="square" rtlCol="0">
            <a:spAutoFit/>
          </a:bodyPr>
          <a:lstStyle/>
          <a:p>
            <a:r>
              <a:rPr lang="ja-JP" altLang="en-US" b="1" dirty="0">
                <a:latin typeface="+mj-ea"/>
                <a:ea typeface="+mj-ea"/>
              </a:rPr>
              <a:t>③売却</a:t>
            </a:r>
          </a:p>
        </p:txBody>
      </p:sp>
      <p:sp>
        <p:nvSpPr>
          <p:cNvPr id="21" name="テキスト ボックス 20">
            <a:extLst>
              <a:ext uri="{FF2B5EF4-FFF2-40B4-BE49-F238E27FC236}">
                <a16:creationId xmlns:a16="http://schemas.microsoft.com/office/drawing/2014/main" id="{0424DD85-DB34-41E6-8675-AD13B08670D4}"/>
              </a:ext>
            </a:extLst>
          </p:cNvPr>
          <p:cNvSpPr txBox="1"/>
          <p:nvPr/>
        </p:nvSpPr>
        <p:spPr>
          <a:xfrm>
            <a:off x="3019985" y="6072770"/>
            <a:ext cx="1739781" cy="369332"/>
          </a:xfrm>
          <a:prstGeom prst="rect">
            <a:avLst/>
          </a:prstGeom>
          <a:noFill/>
        </p:spPr>
        <p:txBody>
          <a:bodyPr wrap="square" rtlCol="0">
            <a:spAutoFit/>
          </a:bodyPr>
          <a:lstStyle/>
          <a:p>
            <a:r>
              <a:rPr lang="ja-JP" altLang="en-US" b="1" dirty="0">
                <a:latin typeface="+mj-ea"/>
                <a:ea typeface="+mj-ea"/>
              </a:rPr>
              <a:t>④入居金など</a:t>
            </a:r>
          </a:p>
        </p:txBody>
      </p:sp>
      <p:sp>
        <p:nvSpPr>
          <p:cNvPr id="24" name="テキスト ボックス 23">
            <a:extLst>
              <a:ext uri="{FF2B5EF4-FFF2-40B4-BE49-F238E27FC236}">
                <a16:creationId xmlns:a16="http://schemas.microsoft.com/office/drawing/2014/main" id="{BC9B0EB0-C2DF-4AFF-BAA1-550DDE6371D8}"/>
              </a:ext>
            </a:extLst>
          </p:cNvPr>
          <p:cNvSpPr txBox="1"/>
          <p:nvPr/>
        </p:nvSpPr>
        <p:spPr>
          <a:xfrm>
            <a:off x="3939298" y="4662570"/>
            <a:ext cx="2390991" cy="369332"/>
          </a:xfrm>
          <a:prstGeom prst="rect">
            <a:avLst/>
          </a:prstGeom>
          <a:noFill/>
        </p:spPr>
        <p:txBody>
          <a:bodyPr wrap="square" rtlCol="0">
            <a:spAutoFit/>
          </a:bodyPr>
          <a:lstStyle/>
          <a:p>
            <a:r>
              <a:rPr lang="ja-JP" altLang="en-US" b="1" dirty="0">
                <a:latin typeface="+mj-ea"/>
                <a:ea typeface="+mj-ea"/>
              </a:rPr>
              <a:t>⑤生活費として給付</a:t>
            </a:r>
          </a:p>
        </p:txBody>
      </p:sp>
      <p:sp>
        <p:nvSpPr>
          <p:cNvPr id="25" name="テキスト ボックス 24">
            <a:extLst>
              <a:ext uri="{FF2B5EF4-FFF2-40B4-BE49-F238E27FC236}">
                <a16:creationId xmlns:a16="http://schemas.microsoft.com/office/drawing/2014/main" id="{A272BF7C-A641-4C68-A520-7D059C425543}"/>
              </a:ext>
            </a:extLst>
          </p:cNvPr>
          <p:cNvSpPr txBox="1"/>
          <p:nvPr/>
        </p:nvSpPr>
        <p:spPr>
          <a:xfrm>
            <a:off x="7135123" y="4972050"/>
            <a:ext cx="1102309" cy="369332"/>
          </a:xfrm>
          <a:prstGeom prst="rect">
            <a:avLst/>
          </a:prstGeom>
          <a:noFill/>
        </p:spPr>
        <p:txBody>
          <a:bodyPr wrap="square" rtlCol="0">
            <a:spAutoFit/>
          </a:bodyPr>
          <a:lstStyle/>
          <a:p>
            <a:r>
              <a:rPr lang="ja-JP" altLang="en-US" b="1" dirty="0">
                <a:latin typeface="+mj-ea"/>
                <a:ea typeface="+mj-ea"/>
              </a:rPr>
              <a:t>②管理</a:t>
            </a:r>
          </a:p>
        </p:txBody>
      </p:sp>
      <p:grpSp>
        <p:nvGrpSpPr>
          <p:cNvPr id="26" name="グループ化 25">
            <a:extLst>
              <a:ext uri="{FF2B5EF4-FFF2-40B4-BE49-F238E27FC236}">
                <a16:creationId xmlns:a16="http://schemas.microsoft.com/office/drawing/2014/main" id="{E7048734-EA25-449F-B624-DAB9C7A2418F}"/>
              </a:ext>
            </a:extLst>
          </p:cNvPr>
          <p:cNvGrpSpPr/>
          <p:nvPr/>
        </p:nvGrpSpPr>
        <p:grpSpPr>
          <a:xfrm>
            <a:off x="1923531" y="3754305"/>
            <a:ext cx="1029454" cy="1291567"/>
            <a:chOff x="3733247" y="2759015"/>
            <a:chExt cx="865209" cy="1136231"/>
          </a:xfrm>
        </p:grpSpPr>
        <p:pic>
          <p:nvPicPr>
            <p:cNvPr id="27" name="図 26">
              <a:extLst>
                <a:ext uri="{FF2B5EF4-FFF2-40B4-BE49-F238E27FC236}">
                  <a16:creationId xmlns:a16="http://schemas.microsoft.com/office/drawing/2014/main" id="{834887B1-87C2-48ED-B49C-A8021BD73F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12"/>
            <a:stretch/>
          </p:blipFill>
          <p:spPr>
            <a:xfrm>
              <a:off x="3832744" y="2759015"/>
              <a:ext cx="685551" cy="829167"/>
            </a:xfrm>
            <a:prstGeom prst="rect">
              <a:avLst/>
            </a:prstGeom>
          </p:spPr>
        </p:pic>
        <p:sp>
          <p:nvSpPr>
            <p:cNvPr id="28" name="テキスト ボックス 27">
              <a:extLst>
                <a:ext uri="{FF2B5EF4-FFF2-40B4-BE49-F238E27FC236}">
                  <a16:creationId xmlns:a16="http://schemas.microsoft.com/office/drawing/2014/main" id="{70972980-2F81-4E31-BF39-0C13584117EF}"/>
                </a:ext>
              </a:extLst>
            </p:cNvPr>
            <p:cNvSpPr txBox="1"/>
            <p:nvPr/>
          </p:nvSpPr>
          <p:spPr>
            <a:xfrm>
              <a:off x="3733247" y="3597410"/>
              <a:ext cx="865209" cy="297836"/>
            </a:xfrm>
            <a:prstGeom prst="rect">
              <a:avLst/>
            </a:prstGeom>
            <a:noFill/>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母</a:t>
              </a:r>
            </a:p>
          </p:txBody>
        </p:sp>
      </p:grpSp>
      <p:sp>
        <p:nvSpPr>
          <p:cNvPr id="29" name="テキスト ボックス 28">
            <a:extLst>
              <a:ext uri="{FF2B5EF4-FFF2-40B4-BE49-F238E27FC236}">
                <a16:creationId xmlns:a16="http://schemas.microsoft.com/office/drawing/2014/main" id="{399917FC-49D1-473A-B3D4-25D60E3E35EF}"/>
              </a:ext>
            </a:extLst>
          </p:cNvPr>
          <p:cNvSpPr txBox="1"/>
          <p:nvPr/>
        </p:nvSpPr>
        <p:spPr>
          <a:xfrm>
            <a:off x="142234" y="4481674"/>
            <a:ext cx="2240072" cy="338554"/>
          </a:xfrm>
          <a:prstGeom prst="rect">
            <a:avLst/>
          </a:prstGeom>
          <a:noFill/>
        </p:spPr>
        <p:txBody>
          <a:bodyPr wrap="square">
            <a:spAutoFit/>
          </a:bodyPr>
          <a:lstStyle/>
          <a:p>
            <a:pPr algn="ctr">
              <a:defRPr/>
            </a:pPr>
            <a:r>
              <a:rPr lang="en-US" altLang="ja-JP" sz="1600" b="1" dirty="0">
                <a:solidFill>
                  <a:prstClr val="black"/>
                </a:solidFill>
                <a:latin typeface="+mj-ea"/>
                <a:ea typeface="+mj-ea"/>
                <a:cs typeface="Meiryo" charset="-128"/>
              </a:rPr>
              <a:t>【</a:t>
            </a:r>
            <a:r>
              <a:rPr lang="ja-JP" altLang="en-US" sz="1600" b="1" dirty="0">
                <a:solidFill>
                  <a:prstClr val="black"/>
                </a:solidFill>
                <a:latin typeface="+mj-ea"/>
                <a:ea typeface="+mj-ea"/>
                <a:cs typeface="Meiryo" charset="-128"/>
              </a:rPr>
              <a:t>委託者兼受益者</a:t>
            </a:r>
            <a:r>
              <a:rPr lang="en-US" altLang="ja-JP" sz="1600" b="1" dirty="0">
                <a:solidFill>
                  <a:prstClr val="black"/>
                </a:solidFill>
                <a:latin typeface="+mj-ea"/>
                <a:ea typeface="+mj-ea"/>
                <a:cs typeface="Meiryo" charset="-128"/>
              </a:rPr>
              <a:t>】</a:t>
            </a:r>
          </a:p>
        </p:txBody>
      </p:sp>
      <p:sp>
        <p:nvSpPr>
          <p:cNvPr id="30" name="テキスト ボックス 29">
            <a:extLst>
              <a:ext uri="{FF2B5EF4-FFF2-40B4-BE49-F238E27FC236}">
                <a16:creationId xmlns:a16="http://schemas.microsoft.com/office/drawing/2014/main" id="{58DAF90C-22D3-492B-BFC3-928A0841A85B}"/>
              </a:ext>
            </a:extLst>
          </p:cNvPr>
          <p:cNvSpPr txBox="1"/>
          <p:nvPr/>
        </p:nvSpPr>
        <p:spPr>
          <a:xfrm>
            <a:off x="6444369" y="4671185"/>
            <a:ext cx="823101" cy="327013"/>
          </a:xfrm>
          <a:prstGeom prst="rect">
            <a:avLst/>
          </a:prstGeom>
          <a:noFill/>
        </p:spPr>
        <p:txBody>
          <a:bodyPr wrap="square" rtlCol="0">
            <a:spAutoFit/>
          </a:bodyPr>
          <a:lstStyle/>
          <a:p>
            <a:pPr algn="ctr">
              <a:lnSpc>
                <a:spcPts val="1800"/>
              </a:lnSpc>
            </a:pPr>
            <a:r>
              <a:rPr lang="ja-JP" altLang="en-US" sz="1600" dirty="0">
                <a:latin typeface="メイリオ" panose="020B0604030504040204" pitchFamily="50" charset="-128"/>
                <a:ea typeface="メイリオ" panose="020B0604030504040204" pitchFamily="50" charset="-128"/>
              </a:rPr>
              <a:t>長男</a:t>
            </a:r>
            <a:endParaRPr lang="en-US" altLang="ja-JP" sz="1600" dirty="0">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85DF397F-D31B-497C-AFEE-4DB9D43E2E1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89676" y="3658700"/>
            <a:ext cx="745289" cy="991559"/>
          </a:xfrm>
          <a:prstGeom prst="rect">
            <a:avLst/>
          </a:prstGeom>
        </p:spPr>
      </p:pic>
      <p:sp>
        <p:nvSpPr>
          <p:cNvPr id="32" name="テキスト ボックス 31">
            <a:extLst>
              <a:ext uri="{FF2B5EF4-FFF2-40B4-BE49-F238E27FC236}">
                <a16:creationId xmlns:a16="http://schemas.microsoft.com/office/drawing/2014/main" id="{A76DBB7E-FCDF-4B89-8DF9-4D0CDE40D76C}"/>
              </a:ext>
            </a:extLst>
          </p:cNvPr>
          <p:cNvSpPr txBox="1"/>
          <p:nvPr/>
        </p:nvSpPr>
        <p:spPr>
          <a:xfrm>
            <a:off x="7081773" y="4404950"/>
            <a:ext cx="1244056" cy="338554"/>
          </a:xfrm>
          <a:prstGeom prst="rect">
            <a:avLst/>
          </a:prstGeom>
          <a:noFill/>
        </p:spPr>
        <p:txBody>
          <a:bodyPr wrap="square">
            <a:spAutoFit/>
          </a:bodyPr>
          <a:lstStyle/>
          <a:p>
            <a:pPr algn="ctr">
              <a:defRPr/>
            </a:pPr>
            <a:r>
              <a:rPr lang="en-US" altLang="ja-JP" sz="1600" b="1" dirty="0">
                <a:solidFill>
                  <a:prstClr val="black"/>
                </a:solidFill>
                <a:latin typeface="+mj-ea"/>
                <a:ea typeface="+mj-ea"/>
                <a:cs typeface="Meiryo" charset="-128"/>
              </a:rPr>
              <a:t>【</a:t>
            </a:r>
            <a:r>
              <a:rPr lang="ja-JP" altLang="en-US" sz="1600" b="1" dirty="0">
                <a:solidFill>
                  <a:prstClr val="black"/>
                </a:solidFill>
                <a:latin typeface="+mj-ea"/>
                <a:ea typeface="+mj-ea"/>
                <a:cs typeface="Meiryo" charset="-128"/>
              </a:rPr>
              <a:t>受託者</a:t>
            </a:r>
            <a:r>
              <a:rPr lang="en-US" altLang="ja-JP" sz="1600" b="1" dirty="0">
                <a:solidFill>
                  <a:prstClr val="black"/>
                </a:solidFill>
                <a:latin typeface="+mj-ea"/>
                <a:ea typeface="+mj-ea"/>
                <a:cs typeface="Meiryo" charset="-128"/>
              </a:rPr>
              <a:t>】</a:t>
            </a:r>
          </a:p>
        </p:txBody>
      </p:sp>
      <p:pic>
        <p:nvPicPr>
          <p:cNvPr id="33" name="図 32" descr="アイコン&#10;&#10;自動的に生成された説明">
            <a:extLst>
              <a:ext uri="{FF2B5EF4-FFF2-40B4-BE49-F238E27FC236}">
                <a16:creationId xmlns:a16="http://schemas.microsoft.com/office/drawing/2014/main" id="{09C722FC-D488-4EDA-A8F6-FAA2B69CC377}"/>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788712" y="5348862"/>
            <a:ext cx="1102309" cy="946535"/>
          </a:xfrm>
          <a:prstGeom prst="rect">
            <a:avLst/>
          </a:prstGeom>
        </p:spPr>
      </p:pic>
      <p:sp>
        <p:nvSpPr>
          <p:cNvPr id="35" name="テキスト ボックス 34">
            <a:extLst>
              <a:ext uri="{FF2B5EF4-FFF2-40B4-BE49-F238E27FC236}">
                <a16:creationId xmlns:a16="http://schemas.microsoft.com/office/drawing/2014/main" id="{B742D7F8-7BE1-4A42-A31C-71D28D989255}"/>
              </a:ext>
            </a:extLst>
          </p:cNvPr>
          <p:cNvSpPr txBox="1"/>
          <p:nvPr/>
        </p:nvSpPr>
        <p:spPr>
          <a:xfrm>
            <a:off x="723927" y="1568478"/>
            <a:ext cx="7315615" cy="707886"/>
          </a:xfrm>
          <a:prstGeom prst="rect">
            <a:avLst/>
          </a:prstGeom>
          <a:noFill/>
        </p:spPr>
        <p:txBody>
          <a:bodyPr wrap="square">
            <a:spAutoFit/>
          </a:bodyPr>
          <a:lstStyle/>
          <a:p>
            <a:pPr>
              <a:defRPr/>
            </a:pPr>
            <a:r>
              <a:rPr lang="ja-JP" altLang="en-US" sz="2000" dirty="0">
                <a:latin typeface="+mj-ea"/>
                <a:ea typeface="+mj-ea"/>
                <a:cs typeface="メイリオ"/>
              </a:rPr>
              <a:t>①信託した不動産</a:t>
            </a:r>
            <a:endParaRPr lang="en-US" altLang="ja-JP" sz="2000" dirty="0">
              <a:latin typeface="+mj-ea"/>
              <a:ea typeface="+mj-ea"/>
              <a:cs typeface="メイリオ"/>
            </a:endParaRPr>
          </a:p>
          <a:p>
            <a:pPr>
              <a:defRPr/>
            </a:pPr>
            <a:r>
              <a:rPr lang="ja-JP" altLang="en-US" sz="2000" dirty="0">
                <a:latin typeface="+mj-ea"/>
                <a:ea typeface="+mj-ea"/>
                <a:cs typeface="メイリオ"/>
              </a:rPr>
              <a:t>　母が認知症になった後も</a:t>
            </a:r>
            <a:r>
              <a:rPr lang="ja-JP" altLang="en-US" sz="2000" dirty="0">
                <a:solidFill>
                  <a:srgbClr val="FF0000"/>
                </a:solidFill>
                <a:latin typeface="+mj-ea"/>
                <a:ea typeface="+mj-ea"/>
                <a:cs typeface="メイリオ"/>
              </a:rPr>
              <a:t>受託者にて売却手続きができる</a:t>
            </a:r>
            <a:endParaRPr lang="en-US" altLang="ja-JP" sz="2000" dirty="0">
              <a:solidFill>
                <a:srgbClr val="FF0000"/>
              </a:solidFill>
              <a:latin typeface="+mj-ea"/>
              <a:ea typeface="+mj-ea"/>
              <a:cs typeface="メイリオ"/>
            </a:endParaRPr>
          </a:p>
        </p:txBody>
      </p:sp>
      <p:sp>
        <p:nvSpPr>
          <p:cNvPr id="36" name="テキスト ボックス 35">
            <a:extLst>
              <a:ext uri="{FF2B5EF4-FFF2-40B4-BE49-F238E27FC236}">
                <a16:creationId xmlns:a16="http://schemas.microsoft.com/office/drawing/2014/main" id="{64290263-4622-4DE1-8B01-1D944C233C06}"/>
              </a:ext>
            </a:extLst>
          </p:cNvPr>
          <p:cNvSpPr txBox="1"/>
          <p:nvPr/>
        </p:nvSpPr>
        <p:spPr>
          <a:xfrm>
            <a:off x="723927" y="2382995"/>
            <a:ext cx="7727561" cy="1015663"/>
          </a:xfrm>
          <a:prstGeom prst="rect">
            <a:avLst/>
          </a:prstGeom>
          <a:noFill/>
        </p:spPr>
        <p:txBody>
          <a:bodyPr wrap="square">
            <a:spAutoFit/>
          </a:bodyPr>
          <a:lstStyle/>
          <a:p>
            <a:pPr>
              <a:defRPr/>
            </a:pPr>
            <a:r>
              <a:rPr lang="ja-JP" altLang="en-US" sz="2000" dirty="0">
                <a:latin typeface="+mj-ea"/>
                <a:ea typeface="+mj-ea"/>
                <a:cs typeface="メイリオ"/>
              </a:rPr>
              <a:t>②信託した金銭（不動産売却後の金銭も含む）</a:t>
            </a:r>
            <a:endParaRPr lang="en-US" altLang="ja-JP" sz="2000" dirty="0">
              <a:latin typeface="+mj-ea"/>
              <a:ea typeface="+mj-ea"/>
              <a:cs typeface="メイリオ"/>
            </a:endParaRPr>
          </a:p>
          <a:p>
            <a:pPr>
              <a:defRPr/>
            </a:pPr>
            <a:r>
              <a:rPr lang="ja-JP" altLang="en-US" sz="2000" dirty="0">
                <a:latin typeface="+mj-ea"/>
                <a:ea typeface="+mj-ea"/>
                <a:cs typeface="メイリオ"/>
              </a:rPr>
              <a:t>　受託者口座で管理しているため、</a:t>
            </a:r>
            <a:r>
              <a:rPr lang="ja-JP" altLang="en-US" sz="2000" dirty="0">
                <a:solidFill>
                  <a:srgbClr val="FF0000"/>
                </a:solidFill>
                <a:latin typeface="+mj-ea"/>
                <a:ea typeface="+mj-ea"/>
                <a:cs typeface="メイリオ"/>
              </a:rPr>
              <a:t>母が認知症になった後も預金　</a:t>
            </a:r>
            <a:endParaRPr lang="en-US" altLang="ja-JP" sz="2000" dirty="0">
              <a:solidFill>
                <a:srgbClr val="FF0000"/>
              </a:solidFill>
              <a:latin typeface="+mj-ea"/>
              <a:ea typeface="+mj-ea"/>
              <a:cs typeface="メイリオ"/>
            </a:endParaRPr>
          </a:p>
          <a:p>
            <a:pPr>
              <a:defRPr/>
            </a:pPr>
            <a:r>
              <a:rPr lang="ja-JP" altLang="en-US" sz="2000" dirty="0">
                <a:solidFill>
                  <a:srgbClr val="FF0000"/>
                </a:solidFill>
                <a:latin typeface="+mj-ea"/>
                <a:ea typeface="+mj-ea"/>
                <a:cs typeface="メイリオ"/>
              </a:rPr>
              <a:t>　を引き出すことができ、受託者が母のために使うことができる　</a:t>
            </a:r>
            <a:endParaRPr lang="en-US" altLang="ja-JP" sz="2000" dirty="0">
              <a:latin typeface="+mj-ea"/>
              <a:ea typeface="+mj-ea"/>
              <a:cs typeface="メイリオ"/>
            </a:endParaRPr>
          </a:p>
        </p:txBody>
      </p:sp>
      <p:sp>
        <p:nvSpPr>
          <p:cNvPr id="34" name="右矢印 15">
            <a:extLst>
              <a:ext uri="{FF2B5EF4-FFF2-40B4-BE49-F238E27FC236}">
                <a16:creationId xmlns:a16="http://schemas.microsoft.com/office/drawing/2014/main" id="{6ECB7795-6568-4C6C-AB6D-B2BEA37B2335}"/>
              </a:ext>
            </a:extLst>
          </p:cNvPr>
          <p:cNvSpPr/>
          <p:nvPr/>
        </p:nvSpPr>
        <p:spPr>
          <a:xfrm rot="12502511">
            <a:off x="2859582" y="4752759"/>
            <a:ext cx="1716180" cy="378429"/>
          </a:xfrm>
          <a:prstGeom prst="rightArrow">
            <a:avLst>
              <a:gd name="adj1" fmla="val 50000"/>
              <a:gd name="adj2" fmla="val 88752"/>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a:solidFill>
                <a:prstClr val="white"/>
              </a:solidFill>
              <a:latin typeface="+mj-ea"/>
              <a:ea typeface="+mj-ea"/>
            </a:endParaRPr>
          </a:p>
        </p:txBody>
      </p:sp>
      <p:sp>
        <p:nvSpPr>
          <p:cNvPr id="37" name="右矢印 15">
            <a:extLst>
              <a:ext uri="{FF2B5EF4-FFF2-40B4-BE49-F238E27FC236}">
                <a16:creationId xmlns:a16="http://schemas.microsoft.com/office/drawing/2014/main" id="{9AC60DCC-9CF8-4293-950E-7F267218621C}"/>
              </a:ext>
            </a:extLst>
          </p:cNvPr>
          <p:cNvSpPr/>
          <p:nvPr/>
        </p:nvSpPr>
        <p:spPr>
          <a:xfrm rot="10800000">
            <a:off x="3006811" y="5608177"/>
            <a:ext cx="1437074" cy="378429"/>
          </a:xfrm>
          <a:prstGeom prst="rightArrow">
            <a:avLst>
              <a:gd name="adj1" fmla="val 50000"/>
              <a:gd name="adj2" fmla="val 88752"/>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a:solidFill>
                <a:prstClr val="white"/>
              </a:solidFill>
              <a:latin typeface="+mj-ea"/>
              <a:ea typeface="+mj-ea"/>
            </a:endParaRPr>
          </a:p>
        </p:txBody>
      </p:sp>
      <p:sp>
        <p:nvSpPr>
          <p:cNvPr id="38" name="右矢印 15">
            <a:extLst>
              <a:ext uri="{FF2B5EF4-FFF2-40B4-BE49-F238E27FC236}">
                <a16:creationId xmlns:a16="http://schemas.microsoft.com/office/drawing/2014/main" id="{E0D27435-496A-4166-A63F-AA6F5CB5FFA3}"/>
              </a:ext>
            </a:extLst>
          </p:cNvPr>
          <p:cNvSpPr/>
          <p:nvPr/>
        </p:nvSpPr>
        <p:spPr>
          <a:xfrm rot="10800000">
            <a:off x="5725702" y="5604995"/>
            <a:ext cx="906251" cy="378429"/>
          </a:xfrm>
          <a:prstGeom prst="rightArrow">
            <a:avLst>
              <a:gd name="adj1" fmla="val 50000"/>
              <a:gd name="adj2" fmla="val 88752"/>
            </a:avLst>
          </a:prstGeom>
          <a:gradFill>
            <a:gsLst>
              <a:gs pos="10000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a:solidFill>
                <a:prstClr val="white"/>
              </a:solidFill>
              <a:latin typeface="+mj-ea"/>
              <a:ea typeface="+mj-ea"/>
            </a:endParaRPr>
          </a:p>
        </p:txBody>
      </p:sp>
    </p:spTree>
    <p:extLst>
      <p:ext uri="{BB962C8B-B14F-4D97-AF65-F5344CB8AC3E}">
        <p14:creationId xmlns:p14="http://schemas.microsoft.com/office/powerpoint/2010/main" val="89172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D94820F-A95D-488F-B22C-58745EA9B056}"/>
              </a:ext>
            </a:extLst>
          </p:cNvPr>
          <p:cNvSpPr/>
          <p:nvPr/>
        </p:nvSpPr>
        <p:spPr>
          <a:xfrm>
            <a:off x="1129017" y="3033714"/>
            <a:ext cx="6802047" cy="2767915"/>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566009" y="6308810"/>
            <a:ext cx="3928065" cy="276906"/>
          </a:xfrm>
          <a:prstGeom prst="rect">
            <a:avLst/>
          </a:prstGeom>
          <a:noFill/>
        </p:spPr>
        <p:txBody>
          <a:bodyPr wrap="none" lIns="63152" tIns="31577" rIns="63152" bIns="31577" rtlCol="0">
            <a:spAutoFit/>
          </a:bodyPr>
          <a:lstStyle/>
          <a:p>
            <a:pPr>
              <a:spcBef>
                <a:spcPct val="0"/>
              </a:spcBef>
              <a:buClrTx/>
              <a:buSzTx/>
              <a:buFontTx/>
              <a:buNone/>
            </a:pPr>
            <a:r>
              <a:rPr lang="ja-JP" altLang="en-US" sz="1385" dirty="0">
                <a:solidFill>
                  <a:schemeClr val="bg1"/>
                </a:solidFill>
                <a:latin typeface="Arial" pitchFamily="34" charset="0"/>
                <a:ea typeface="ＭＳ Ｐゴシック" pitchFamily="50" charset="-128"/>
              </a:rPr>
              <a:t>Copyright©201</a:t>
            </a:r>
            <a:r>
              <a:rPr lang="en-US" altLang="ja-JP" sz="1385" dirty="0">
                <a:solidFill>
                  <a:schemeClr val="bg1"/>
                </a:solidFill>
                <a:latin typeface="Arial" pitchFamily="34" charset="0"/>
                <a:ea typeface="ＭＳ Ｐゴシック" pitchFamily="50" charset="-128"/>
              </a:rPr>
              <a:t>5</a:t>
            </a:r>
            <a:r>
              <a:rPr lang="ja-JP" altLang="en-US" sz="1385" dirty="0">
                <a:solidFill>
                  <a:schemeClr val="bg1"/>
                </a:solidFill>
                <a:latin typeface="Arial" pitchFamily="34" charset="0"/>
                <a:ea typeface="ＭＳ Ｐゴシック" pitchFamily="50" charset="-128"/>
              </a:rPr>
              <a:t> </a:t>
            </a:r>
            <a:r>
              <a:rPr lang="en-US" altLang="ja-JP" sz="1385" dirty="0">
                <a:solidFill>
                  <a:schemeClr val="bg1"/>
                </a:solidFill>
                <a:latin typeface="Arial" pitchFamily="34" charset="0"/>
                <a:ea typeface="ＭＳ Ｐゴシック" pitchFamily="50" charset="-128"/>
              </a:rPr>
              <a:t>trinity-group</a:t>
            </a:r>
            <a:r>
              <a:rPr lang="ja-JP" altLang="en-US" sz="1385" dirty="0">
                <a:solidFill>
                  <a:schemeClr val="bg1"/>
                </a:solidFill>
                <a:latin typeface="Arial" pitchFamily="34" charset="0"/>
                <a:ea typeface="ＭＳ Ｐゴシック" pitchFamily="50" charset="-128"/>
              </a:rPr>
              <a:t> All Right Reserved</a:t>
            </a:r>
            <a:endParaRPr lang="ja-JP" altLang="en-US" sz="2215" dirty="0">
              <a:solidFill>
                <a:schemeClr val="bg1"/>
              </a:solidFill>
              <a:latin typeface="Arial" pitchFamily="34" charset="0"/>
              <a:ea typeface="ＭＳ Ｐゴシック" pitchFamily="50" charset="-128"/>
            </a:endParaRPr>
          </a:p>
        </p:txBody>
      </p:sp>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4</a:t>
            </a:fld>
            <a:endParaRPr kumimoji="1" lang="ja-JP" altLang="en-US"/>
          </a:p>
        </p:txBody>
      </p:sp>
      <p:sp>
        <p:nvSpPr>
          <p:cNvPr id="14" name="コンテンツ プレースホルダー 2">
            <a:extLst>
              <a:ext uri="{FF2B5EF4-FFF2-40B4-BE49-F238E27FC236}">
                <a16:creationId xmlns:a16="http://schemas.microsoft.com/office/drawing/2014/main" id="{2B9D4572-D026-40B0-B884-772F4B6B6D2B}"/>
              </a:ext>
            </a:extLst>
          </p:cNvPr>
          <p:cNvSpPr>
            <a:spLocks noGrp="1"/>
          </p:cNvSpPr>
          <p:nvPr>
            <p:ph idx="1"/>
          </p:nvPr>
        </p:nvSpPr>
        <p:spPr>
          <a:xfrm>
            <a:off x="17773" y="1255112"/>
            <a:ext cx="8386492" cy="1731061"/>
          </a:xfrm>
        </p:spPr>
        <p:txBody>
          <a:bodyPr>
            <a:normAutofit/>
          </a:bodyPr>
          <a:lstStyle/>
          <a:p>
            <a:pPr marL="0" indent="0" algn="ctr">
              <a:lnSpc>
                <a:spcPct val="120000"/>
              </a:lnSpc>
              <a:buNone/>
            </a:pPr>
            <a:r>
              <a:rPr lang="en-US" altLang="ja-JP" sz="3600" b="1" dirty="0">
                <a:latin typeface="メイリオ" panose="020B0604030504040204" pitchFamily="50" charset="-128"/>
                <a:ea typeface="メイリオ" panose="020B0604030504040204" pitchFamily="50" charset="-128"/>
              </a:rPr>
              <a:t>Q</a:t>
            </a:r>
            <a:r>
              <a:rPr lang="ja-JP" altLang="en-US" sz="3600" b="1" dirty="0">
                <a:latin typeface="メイリオ" panose="020B0604030504040204" pitchFamily="50" charset="-128"/>
                <a:ea typeface="メイリオ" panose="020B0604030504040204" pitchFamily="50" charset="-128"/>
              </a:rPr>
              <a:t>：</a:t>
            </a:r>
            <a:r>
              <a:rPr lang="en-US" altLang="ja-JP" sz="3600" b="1" dirty="0">
                <a:solidFill>
                  <a:srgbClr val="FF0000"/>
                </a:solidFill>
                <a:latin typeface="メイリオ" panose="020B0604030504040204" pitchFamily="50" charset="-128"/>
                <a:ea typeface="メイリオ" panose="020B0604030504040204" pitchFamily="50" charset="-128"/>
              </a:rPr>
              <a:t>2025</a:t>
            </a:r>
            <a:r>
              <a:rPr lang="ja-JP" altLang="en-US" sz="3600" b="1" dirty="0">
                <a:solidFill>
                  <a:srgbClr val="FF0000"/>
                </a:solidFill>
                <a:latin typeface="メイリオ" panose="020B0604030504040204" pitchFamily="50" charset="-128"/>
                <a:ea typeface="メイリオ" panose="020B0604030504040204" pitchFamily="50" charset="-128"/>
              </a:rPr>
              <a:t>年</a:t>
            </a:r>
            <a:r>
              <a:rPr lang="ja-JP" altLang="en-US" sz="3600" b="1" dirty="0">
                <a:latin typeface="メイリオ" panose="020B0604030504040204" pitchFamily="50" charset="-128"/>
                <a:ea typeface="メイリオ" panose="020B0604030504040204" pitchFamily="50" charset="-128"/>
              </a:rPr>
              <a:t>に</a:t>
            </a:r>
            <a:r>
              <a:rPr lang="ja-JP" altLang="en-US" sz="3600" b="1" dirty="0">
                <a:solidFill>
                  <a:srgbClr val="FF0000"/>
                </a:solidFill>
                <a:latin typeface="メイリオ" panose="020B0604030504040204" pitchFamily="50" charset="-128"/>
                <a:ea typeface="メイリオ" panose="020B0604030504040204" pitchFamily="50" charset="-128"/>
              </a:rPr>
              <a:t>認知症患者</a:t>
            </a:r>
            <a:r>
              <a:rPr lang="ja-JP" altLang="en-US" sz="3600" b="1" dirty="0">
                <a:latin typeface="メイリオ" panose="020B0604030504040204" pitchFamily="50" charset="-128"/>
                <a:ea typeface="メイリオ" panose="020B0604030504040204" pitchFamily="50" charset="-128"/>
              </a:rPr>
              <a:t>は</a:t>
            </a:r>
            <a:endParaRPr lang="en-US" altLang="ja-JP" sz="3600" b="1" dirty="0">
              <a:latin typeface="メイリオ" panose="020B0604030504040204" pitchFamily="50" charset="-128"/>
              <a:ea typeface="メイリオ" panose="020B0604030504040204" pitchFamily="50" charset="-128"/>
            </a:endParaRPr>
          </a:p>
          <a:p>
            <a:pPr marL="0" indent="0" algn="ctr">
              <a:lnSpc>
                <a:spcPct val="120000"/>
              </a:lnSpc>
              <a:buNone/>
            </a:pPr>
            <a:r>
              <a:rPr lang="ja-JP" altLang="en-US" sz="3600" b="1" dirty="0">
                <a:latin typeface="メイリオ" panose="020B0604030504040204" pitchFamily="50" charset="-128"/>
                <a:ea typeface="メイリオ" panose="020B0604030504040204" pitchFamily="50" charset="-128"/>
              </a:rPr>
              <a:t>　　　何人になっているでしょうか？</a:t>
            </a:r>
          </a:p>
        </p:txBody>
      </p:sp>
      <p:sp>
        <p:nvSpPr>
          <p:cNvPr id="15" name="テキスト ボックス 14">
            <a:extLst>
              <a:ext uri="{FF2B5EF4-FFF2-40B4-BE49-F238E27FC236}">
                <a16:creationId xmlns:a16="http://schemas.microsoft.com/office/drawing/2014/main" id="{92F6E53E-3BA0-4EA1-B1B8-A739D9D570B7}"/>
              </a:ext>
            </a:extLst>
          </p:cNvPr>
          <p:cNvSpPr txBox="1"/>
          <p:nvPr/>
        </p:nvSpPr>
        <p:spPr>
          <a:xfrm>
            <a:off x="1883500" y="3294564"/>
            <a:ext cx="5376999" cy="2308324"/>
          </a:xfrm>
          <a:prstGeom prst="rect">
            <a:avLst/>
          </a:prstGeom>
          <a:noFill/>
        </p:spPr>
        <p:txBody>
          <a:bodyPr wrap="square" rtlCol="0">
            <a:spAutoFit/>
          </a:bodyPr>
          <a:lstStyle/>
          <a:p>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A</a:t>
            </a:r>
            <a:r>
              <a:rPr lang="ja-JP" altLang="en-US" sz="4800" dirty="0">
                <a:latin typeface="メイリオ" panose="020B0604030504040204" pitchFamily="50" charset="-128"/>
                <a:ea typeface="メイリオ" panose="020B0604030504040204" pitchFamily="50" charset="-128"/>
              </a:rPr>
              <a:t>　３００万人</a:t>
            </a:r>
            <a:endParaRPr lang="en-US" altLang="ja-JP" sz="4800"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B</a:t>
            </a:r>
            <a:r>
              <a:rPr lang="ja-JP" altLang="en-US" sz="4800" dirty="0">
                <a:latin typeface="メイリオ" panose="020B0604030504040204" pitchFamily="50" charset="-128"/>
                <a:ea typeface="メイリオ" panose="020B0604030504040204" pitchFamily="50" charset="-128"/>
              </a:rPr>
              <a:t>　５００万人</a:t>
            </a:r>
            <a:endParaRPr lang="en-US" altLang="ja-JP" sz="4800" dirty="0">
              <a:latin typeface="メイリオ" panose="020B0604030504040204" pitchFamily="50" charset="-128"/>
              <a:ea typeface="メイリオ" panose="020B0604030504040204" pitchFamily="50" charset="-128"/>
            </a:endParaRPr>
          </a:p>
          <a:p>
            <a:r>
              <a:rPr lang="ja-JP" altLang="en-US" sz="4800" b="1" dirty="0">
                <a:latin typeface="メイリオ" panose="020B0604030504040204" pitchFamily="50" charset="-128"/>
                <a:ea typeface="メイリオ" panose="020B0604030504040204" pitchFamily="50" charset="-128"/>
              </a:rPr>
              <a:t>・</a:t>
            </a:r>
            <a:r>
              <a:rPr lang="en-US" altLang="ja-JP" sz="4800" b="1" dirty="0">
                <a:latin typeface="メイリオ" panose="020B0604030504040204" pitchFamily="50" charset="-128"/>
                <a:ea typeface="メイリオ" panose="020B0604030504040204" pitchFamily="50" charset="-128"/>
              </a:rPr>
              <a:t>C</a:t>
            </a:r>
            <a:r>
              <a:rPr lang="ja-JP" altLang="en-US" sz="4800" dirty="0">
                <a:latin typeface="メイリオ" panose="020B0604030504040204" pitchFamily="50" charset="-128"/>
                <a:ea typeface="メイリオ" panose="020B0604030504040204" pitchFamily="50" charset="-128"/>
              </a:rPr>
              <a:t>　７００万人</a:t>
            </a:r>
            <a:endParaRPr lang="ja-JP" altLang="en-US" sz="54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895A7B81-CEA3-415A-A24B-C539CC34019E}"/>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rPr>
              <a:t>将来的な認知症患者数</a:t>
            </a:r>
          </a:p>
        </p:txBody>
      </p:sp>
    </p:spTree>
    <p:extLst>
      <p:ext uri="{BB962C8B-B14F-4D97-AF65-F5344CB8AC3E}">
        <p14:creationId xmlns:p14="http://schemas.microsoft.com/office/powerpoint/2010/main" val="343745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6F69A86-40A3-45FB-8789-88991EB41327}"/>
              </a:ext>
            </a:extLst>
          </p:cNvPr>
          <p:cNvSpPr>
            <a:spLocks noGrp="1"/>
          </p:cNvSpPr>
          <p:nvPr>
            <p:ph type="sldNum" sz="quarter" idx="12"/>
          </p:nvPr>
        </p:nvSpPr>
        <p:spPr>
          <a:xfrm>
            <a:off x="8506437" y="6423483"/>
            <a:ext cx="544560" cy="365125"/>
          </a:xfrm>
        </p:spPr>
        <p:txBody>
          <a:bodyPr/>
          <a:lstStyle/>
          <a:p>
            <a:fld id="{973C32F0-AC67-4652-A9E0-16BE7F53E430}" type="slidenum">
              <a:rPr kumimoji="1" lang="ja-JP" altLang="en-US" smtClean="0"/>
              <a:t>40</a:t>
            </a:fld>
            <a:endParaRPr kumimoji="1" lang="ja-JP" altLang="en-US"/>
          </a:p>
        </p:txBody>
      </p:sp>
      <p:sp>
        <p:nvSpPr>
          <p:cNvPr id="2" name="正方形/長方形 1">
            <a:extLst>
              <a:ext uri="{FF2B5EF4-FFF2-40B4-BE49-F238E27FC236}">
                <a16:creationId xmlns:a16="http://schemas.microsoft.com/office/drawing/2014/main" id="{ADEB7FB9-679F-4A10-82ED-C592A95A4F42}"/>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2800" kern="0" dirty="0">
                <a:solidFill>
                  <a:prstClr val="white"/>
                </a:solidFill>
                <a:latin typeface="メイリオ" panose="020B0604030504040204" pitchFamily="50" charset="-128"/>
                <a:cs typeface="メイリオ" panose="020B0604030504040204" pitchFamily="50" charset="-128"/>
              </a:rPr>
              <a:t>家族信託の利用を検討すべき方・利用した方とは？</a:t>
            </a:r>
          </a:p>
        </p:txBody>
      </p:sp>
      <p:sp>
        <p:nvSpPr>
          <p:cNvPr id="39" name="正方形/長方形 38">
            <a:extLst>
              <a:ext uri="{FF2B5EF4-FFF2-40B4-BE49-F238E27FC236}">
                <a16:creationId xmlns:a16="http://schemas.microsoft.com/office/drawing/2014/main" id="{536E2692-7AEB-4B9C-B090-728DC91B7E48}"/>
              </a:ext>
            </a:extLst>
          </p:cNvPr>
          <p:cNvSpPr/>
          <p:nvPr/>
        </p:nvSpPr>
        <p:spPr>
          <a:xfrm>
            <a:off x="632399" y="2085639"/>
            <a:ext cx="1494714" cy="766542"/>
          </a:xfrm>
          <a:prstGeom prst="rect">
            <a:avLst/>
          </a:prstGeom>
          <a:solidFill>
            <a:srgbClr val="00B0F0"/>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24ADED4-92DC-4247-8028-CE05E66EBB4A}"/>
              </a:ext>
            </a:extLst>
          </p:cNvPr>
          <p:cNvSpPr txBox="1"/>
          <p:nvPr/>
        </p:nvSpPr>
        <p:spPr>
          <a:xfrm>
            <a:off x="2243462" y="2154586"/>
            <a:ext cx="6347259" cy="369332"/>
          </a:xfrm>
          <a:prstGeom prst="rect">
            <a:avLst/>
          </a:prstGeom>
          <a:noFill/>
          <a:effectLst/>
        </p:spPr>
        <p:txBody>
          <a:bodyPr wrap="square">
            <a:spAutoFit/>
          </a:bodyPr>
          <a:lstStyle/>
          <a:p>
            <a:pPr>
              <a:defRPr/>
            </a:pPr>
            <a:r>
              <a:rPr lang="ja-JP" altLang="en-US" b="1" dirty="0">
                <a:solidFill>
                  <a:srgbClr val="FF0000"/>
                </a:solidFill>
                <a:latin typeface="メイリオ"/>
                <a:ea typeface="メイリオ"/>
                <a:cs typeface="メイリオ"/>
              </a:rPr>
              <a:t>委託者についての将来的にまとまった支出が見込まれる方</a:t>
            </a:r>
            <a:endParaRPr lang="en-US" altLang="ja-JP" b="1" dirty="0">
              <a:solidFill>
                <a:srgbClr val="FF0000"/>
              </a:solidFill>
              <a:latin typeface="メイリオ"/>
              <a:ea typeface="メイリオ"/>
              <a:cs typeface="メイリオ"/>
            </a:endParaRPr>
          </a:p>
        </p:txBody>
      </p:sp>
      <p:sp>
        <p:nvSpPr>
          <p:cNvPr id="43" name="テキスト ボックス 42">
            <a:extLst>
              <a:ext uri="{FF2B5EF4-FFF2-40B4-BE49-F238E27FC236}">
                <a16:creationId xmlns:a16="http://schemas.microsoft.com/office/drawing/2014/main" id="{BF014EC4-E7CC-4B28-82F3-D81CD9D0EF28}"/>
              </a:ext>
            </a:extLst>
          </p:cNvPr>
          <p:cNvSpPr txBox="1"/>
          <p:nvPr/>
        </p:nvSpPr>
        <p:spPr>
          <a:xfrm>
            <a:off x="594127" y="2222758"/>
            <a:ext cx="1521105" cy="523220"/>
          </a:xfrm>
          <a:prstGeom prst="rect">
            <a:avLst/>
          </a:prstGeom>
          <a:noFill/>
          <a:effectLst/>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①</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5DF6B2C3-56C6-4999-ACD5-354A2B6A98F6}"/>
              </a:ext>
            </a:extLst>
          </p:cNvPr>
          <p:cNvSpPr/>
          <p:nvPr/>
        </p:nvSpPr>
        <p:spPr>
          <a:xfrm>
            <a:off x="618142" y="2085639"/>
            <a:ext cx="8030908" cy="766542"/>
          </a:xfrm>
          <a:prstGeom prst="rect">
            <a:avLst/>
          </a:prstGeom>
          <a:noFill/>
          <a:ln w="12700">
            <a:solidFill>
              <a:srgbClr val="00B0F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201FC5C5-0704-478D-8779-66782AD087D4}"/>
              </a:ext>
            </a:extLst>
          </p:cNvPr>
          <p:cNvSpPr txBox="1"/>
          <p:nvPr/>
        </p:nvSpPr>
        <p:spPr>
          <a:xfrm>
            <a:off x="2391243" y="2491372"/>
            <a:ext cx="3186164" cy="338554"/>
          </a:xfrm>
          <a:prstGeom prst="rect">
            <a:avLst/>
          </a:prstGeom>
          <a:noFill/>
          <a:effectLst/>
        </p:spPr>
        <p:txBody>
          <a:bodyPr wrap="square">
            <a:spAutoFit/>
          </a:bodyPr>
          <a:lstStyle/>
          <a:p>
            <a:pPr>
              <a:defRPr/>
            </a:pPr>
            <a:r>
              <a:rPr lang="ja-JP" altLang="en-US" sz="1600" dirty="0">
                <a:latin typeface="メイリオ"/>
                <a:ea typeface="メイリオ"/>
                <a:cs typeface="メイリオ"/>
              </a:rPr>
              <a:t>例）介護施設への入居費用</a:t>
            </a:r>
            <a:endParaRPr lang="en-US" altLang="ja-JP" sz="1600" dirty="0">
              <a:latin typeface="メイリオ"/>
              <a:ea typeface="メイリオ"/>
              <a:cs typeface="メイリオ"/>
            </a:endParaRPr>
          </a:p>
        </p:txBody>
      </p:sp>
      <p:sp>
        <p:nvSpPr>
          <p:cNvPr id="62" name="テキスト ボックス 61">
            <a:extLst>
              <a:ext uri="{FF2B5EF4-FFF2-40B4-BE49-F238E27FC236}">
                <a16:creationId xmlns:a16="http://schemas.microsoft.com/office/drawing/2014/main" id="{09B71307-FB61-4EDF-93E3-C664934E34DF}"/>
              </a:ext>
            </a:extLst>
          </p:cNvPr>
          <p:cNvSpPr txBox="1"/>
          <p:nvPr/>
        </p:nvSpPr>
        <p:spPr>
          <a:xfrm>
            <a:off x="1917896" y="991716"/>
            <a:ext cx="6014148" cy="511063"/>
          </a:xfrm>
          <a:prstGeom prst="rect">
            <a:avLst/>
          </a:prstGeom>
          <a:noFill/>
          <a:ln>
            <a:noFill/>
          </a:ln>
        </p:spPr>
        <p:txBody>
          <a:bodyPr wrap="square" lIns="85495" tIns="42748" rIns="85495" bIns="42748" rtlCol="0">
            <a:spAutoFit/>
          </a:bodyPr>
          <a:lstStyle/>
          <a:p>
            <a:pPr defTabSz="465329">
              <a:lnSpc>
                <a:spcPct val="120000"/>
              </a:lnSpc>
            </a:pPr>
            <a:r>
              <a:rPr lang="ja-JP" altLang="en-US" sz="2400" b="1" dirty="0">
                <a:solidFill>
                  <a:srgbClr val="FF0000"/>
                </a:solidFill>
                <a:latin typeface="+mn-ea"/>
                <a:ea typeface="+mn-ea"/>
                <a:cs typeface="メイリオ"/>
              </a:rPr>
              <a:t>「認知症</a:t>
            </a:r>
            <a:r>
              <a:rPr lang="ja-JP" altLang="en-US" sz="2400" b="1" dirty="0">
                <a:solidFill>
                  <a:srgbClr val="FF0000"/>
                </a:solidFill>
                <a:latin typeface="+mn-ea"/>
                <a:cs typeface="メイリオ"/>
              </a:rPr>
              <a:t>」</a:t>
            </a:r>
            <a:r>
              <a:rPr lang="ja-JP" altLang="en-US" sz="2400" b="1" dirty="0">
                <a:solidFill>
                  <a:srgbClr val="FF0000"/>
                </a:solidFill>
                <a:latin typeface="+mn-ea"/>
                <a:ea typeface="+mn-ea"/>
                <a:cs typeface="メイリオ"/>
              </a:rPr>
              <a:t>による判断能力低下＝資産凍結</a:t>
            </a:r>
            <a:endParaRPr lang="en-US" altLang="ja-JP" sz="2400" b="1" dirty="0">
              <a:solidFill>
                <a:srgbClr val="FF0000"/>
              </a:solidFill>
              <a:latin typeface="+mn-ea"/>
              <a:ea typeface="+mn-ea"/>
              <a:cs typeface="メイリオ"/>
            </a:endParaRPr>
          </a:p>
        </p:txBody>
      </p:sp>
      <p:sp>
        <p:nvSpPr>
          <p:cNvPr id="63" name="フローチャート: 代替処理 62">
            <a:extLst>
              <a:ext uri="{FF2B5EF4-FFF2-40B4-BE49-F238E27FC236}">
                <a16:creationId xmlns:a16="http://schemas.microsoft.com/office/drawing/2014/main" id="{B6EC39C9-F7A8-4488-976C-C17B4F1B5C40}"/>
              </a:ext>
            </a:extLst>
          </p:cNvPr>
          <p:cNvSpPr/>
          <p:nvPr/>
        </p:nvSpPr>
        <p:spPr>
          <a:xfrm>
            <a:off x="1074184" y="897284"/>
            <a:ext cx="7222922" cy="975519"/>
          </a:xfrm>
          <a:prstGeom prst="flowChartAlternateProcess">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1DEABB8B-5862-4766-A3A2-377052860D39}"/>
              </a:ext>
            </a:extLst>
          </p:cNvPr>
          <p:cNvSpPr txBox="1"/>
          <p:nvPr/>
        </p:nvSpPr>
        <p:spPr>
          <a:xfrm>
            <a:off x="2031288" y="1430689"/>
            <a:ext cx="5910428" cy="404880"/>
          </a:xfrm>
          <a:prstGeom prst="rect">
            <a:avLst/>
          </a:prstGeom>
          <a:noFill/>
          <a:ln>
            <a:noFill/>
          </a:ln>
        </p:spPr>
        <p:txBody>
          <a:bodyPr wrap="square" lIns="85495" tIns="42748" rIns="85495" bIns="42748" rtlCol="0">
            <a:spAutoFit/>
          </a:bodyPr>
          <a:lstStyle/>
          <a:p>
            <a:pPr defTabSz="465329">
              <a:lnSpc>
                <a:spcPct val="120000"/>
              </a:lnSpc>
            </a:pPr>
            <a:r>
              <a:rPr lang="ja-JP" altLang="en-US" b="1" dirty="0">
                <a:latin typeface="+mn-ea"/>
                <a:ea typeface="+mn-ea"/>
                <a:cs typeface="メイリオ"/>
              </a:rPr>
              <a:t>不動産の売却</a:t>
            </a:r>
            <a:r>
              <a:rPr lang="en-US" altLang="ja-JP" b="1" dirty="0">
                <a:latin typeface="+mn-ea"/>
                <a:ea typeface="+mn-ea"/>
                <a:cs typeface="メイリオ"/>
              </a:rPr>
              <a:t>NG</a:t>
            </a:r>
            <a:r>
              <a:rPr lang="ja-JP" altLang="en-US" b="1" dirty="0">
                <a:latin typeface="+mn-ea"/>
                <a:ea typeface="+mn-ea"/>
                <a:cs typeface="メイリオ"/>
              </a:rPr>
              <a:t>、まとまったお金をおろせない・・・</a:t>
            </a:r>
            <a:endParaRPr lang="en-US" altLang="ja-JP" b="1" dirty="0">
              <a:latin typeface="+mn-ea"/>
              <a:ea typeface="+mn-ea"/>
              <a:cs typeface="メイリオ"/>
            </a:endParaRPr>
          </a:p>
        </p:txBody>
      </p:sp>
      <p:pic>
        <p:nvPicPr>
          <p:cNvPr id="65" name="図 64" descr="アイコン&#10;&#10;自動的に生成された説明">
            <a:extLst>
              <a:ext uri="{FF2B5EF4-FFF2-40B4-BE49-F238E27FC236}">
                <a16:creationId xmlns:a16="http://schemas.microsoft.com/office/drawing/2014/main" id="{09D65D25-3297-4B80-B118-38AE78D7F85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202284" y="1090236"/>
            <a:ext cx="600994" cy="533382"/>
          </a:xfrm>
          <a:prstGeom prst="rect">
            <a:avLst/>
          </a:prstGeom>
        </p:spPr>
      </p:pic>
      <p:sp>
        <p:nvSpPr>
          <p:cNvPr id="66" name="正方形/長方形 65">
            <a:extLst>
              <a:ext uri="{FF2B5EF4-FFF2-40B4-BE49-F238E27FC236}">
                <a16:creationId xmlns:a16="http://schemas.microsoft.com/office/drawing/2014/main" id="{0EE1FAF2-E610-43BD-ACBF-C242B741654D}"/>
              </a:ext>
            </a:extLst>
          </p:cNvPr>
          <p:cNvSpPr/>
          <p:nvPr/>
        </p:nvSpPr>
        <p:spPr>
          <a:xfrm>
            <a:off x="631175" y="3068360"/>
            <a:ext cx="1521105" cy="977164"/>
          </a:xfrm>
          <a:prstGeom prst="rect">
            <a:avLst/>
          </a:prstGeom>
          <a:solidFill>
            <a:srgbClr val="00B0F0"/>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80781478-3383-4EB1-89E6-BC927AC48F4B}"/>
              </a:ext>
            </a:extLst>
          </p:cNvPr>
          <p:cNvSpPr txBox="1"/>
          <p:nvPr/>
        </p:nvSpPr>
        <p:spPr>
          <a:xfrm>
            <a:off x="2247026" y="3144640"/>
            <a:ext cx="6443299" cy="369332"/>
          </a:xfrm>
          <a:prstGeom prst="rect">
            <a:avLst/>
          </a:prstGeom>
          <a:noFill/>
          <a:effectLst/>
        </p:spPr>
        <p:txBody>
          <a:bodyPr wrap="square">
            <a:spAutoFit/>
          </a:bodyPr>
          <a:lstStyle/>
          <a:p>
            <a:pPr>
              <a:defRPr/>
            </a:pPr>
            <a:r>
              <a:rPr lang="ja-JP" altLang="en-US" b="1" dirty="0">
                <a:solidFill>
                  <a:srgbClr val="FF0000"/>
                </a:solidFill>
                <a:latin typeface="メイリオ"/>
                <a:ea typeface="メイリオ"/>
                <a:cs typeface="メイリオ"/>
              </a:rPr>
              <a:t>将来的に不動産（ご自宅など）の売却を見込まれている方</a:t>
            </a:r>
            <a:endParaRPr lang="en-US" altLang="ja-JP" b="1" dirty="0">
              <a:solidFill>
                <a:srgbClr val="FF0000"/>
              </a:solidFill>
              <a:latin typeface="メイリオ"/>
              <a:ea typeface="メイリオ"/>
              <a:cs typeface="メイリオ"/>
            </a:endParaRPr>
          </a:p>
        </p:txBody>
      </p:sp>
      <p:sp>
        <p:nvSpPr>
          <p:cNvPr id="69" name="正方形/長方形 68">
            <a:extLst>
              <a:ext uri="{FF2B5EF4-FFF2-40B4-BE49-F238E27FC236}">
                <a16:creationId xmlns:a16="http://schemas.microsoft.com/office/drawing/2014/main" id="{47FAE522-C9DE-4D7D-AC7D-7F259CF55EBF}"/>
              </a:ext>
            </a:extLst>
          </p:cNvPr>
          <p:cNvSpPr/>
          <p:nvPr/>
        </p:nvSpPr>
        <p:spPr>
          <a:xfrm>
            <a:off x="618142" y="3068360"/>
            <a:ext cx="8030908" cy="977164"/>
          </a:xfrm>
          <a:prstGeom prst="rect">
            <a:avLst/>
          </a:prstGeom>
          <a:noFill/>
          <a:ln w="12700">
            <a:solidFill>
              <a:srgbClr val="00B0F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CDD708E1-65C3-49FE-B24D-9A05104E9401}"/>
              </a:ext>
            </a:extLst>
          </p:cNvPr>
          <p:cNvSpPr txBox="1"/>
          <p:nvPr/>
        </p:nvSpPr>
        <p:spPr>
          <a:xfrm>
            <a:off x="2364852" y="3491587"/>
            <a:ext cx="5545122" cy="584775"/>
          </a:xfrm>
          <a:prstGeom prst="rect">
            <a:avLst/>
          </a:prstGeom>
          <a:noFill/>
          <a:effectLst/>
        </p:spPr>
        <p:txBody>
          <a:bodyPr wrap="square">
            <a:spAutoFit/>
          </a:bodyPr>
          <a:lstStyle/>
          <a:p>
            <a:pPr>
              <a:defRPr/>
            </a:pPr>
            <a:r>
              <a:rPr lang="ja-JP" altLang="en-US" sz="1600" dirty="0">
                <a:latin typeface="メイリオ"/>
                <a:ea typeface="メイリオ"/>
                <a:cs typeface="メイリオ"/>
              </a:rPr>
              <a:t>例）介護施設への入居費用に充てるために売却</a:t>
            </a:r>
            <a:endParaRPr lang="en-US" altLang="ja-JP" sz="1600" dirty="0">
              <a:latin typeface="メイリオ"/>
              <a:ea typeface="メイリオ"/>
              <a:cs typeface="メイリオ"/>
            </a:endParaRPr>
          </a:p>
          <a:p>
            <a:pPr>
              <a:defRPr/>
            </a:pPr>
            <a:r>
              <a:rPr lang="ja-JP" altLang="en-US" sz="1600" dirty="0">
                <a:latin typeface="メイリオ"/>
                <a:ea typeface="メイリオ"/>
                <a:cs typeface="メイリオ"/>
              </a:rPr>
              <a:t>　　空家となった後の処分</a:t>
            </a:r>
            <a:endParaRPr lang="en-US" altLang="ja-JP" sz="1600" dirty="0">
              <a:latin typeface="メイリオ"/>
              <a:ea typeface="メイリオ"/>
              <a:cs typeface="メイリオ"/>
            </a:endParaRPr>
          </a:p>
        </p:txBody>
      </p:sp>
      <p:sp>
        <p:nvSpPr>
          <p:cNvPr id="71" name="正方形/長方形 70">
            <a:extLst>
              <a:ext uri="{FF2B5EF4-FFF2-40B4-BE49-F238E27FC236}">
                <a16:creationId xmlns:a16="http://schemas.microsoft.com/office/drawing/2014/main" id="{2A2817D8-AC4A-4FFA-ABE4-90EBC704A528}"/>
              </a:ext>
            </a:extLst>
          </p:cNvPr>
          <p:cNvSpPr/>
          <p:nvPr/>
        </p:nvSpPr>
        <p:spPr>
          <a:xfrm>
            <a:off x="606008" y="4286505"/>
            <a:ext cx="1521105" cy="570029"/>
          </a:xfrm>
          <a:prstGeom prst="rect">
            <a:avLst/>
          </a:prstGeom>
          <a:solidFill>
            <a:srgbClr val="00B0F0"/>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A194C0F9-2879-4BEA-9060-397712F72C18}"/>
              </a:ext>
            </a:extLst>
          </p:cNvPr>
          <p:cNvSpPr txBox="1"/>
          <p:nvPr/>
        </p:nvSpPr>
        <p:spPr>
          <a:xfrm>
            <a:off x="2247026" y="4396342"/>
            <a:ext cx="6443299" cy="369332"/>
          </a:xfrm>
          <a:prstGeom prst="rect">
            <a:avLst/>
          </a:prstGeom>
          <a:noFill/>
          <a:effectLst/>
        </p:spPr>
        <p:txBody>
          <a:bodyPr wrap="square">
            <a:spAutoFit/>
          </a:bodyPr>
          <a:lstStyle/>
          <a:p>
            <a:pPr>
              <a:defRPr/>
            </a:pPr>
            <a:r>
              <a:rPr lang="ja-JP" altLang="en-US" b="1" dirty="0">
                <a:solidFill>
                  <a:srgbClr val="FF0000"/>
                </a:solidFill>
                <a:latin typeface="メイリオ"/>
                <a:ea typeface="メイリオ"/>
                <a:cs typeface="メイリオ"/>
              </a:rPr>
              <a:t>所有する不動産の管理、処分などを次世代に任せたい方</a:t>
            </a:r>
            <a:endParaRPr lang="en-US" altLang="ja-JP" b="1" dirty="0">
              <a:solidFill>
                <a:srgbClr val="FF0000"/>
              </a:solidFill>
              <a:latin typeface="メイリオ"/>
              <a:ea typeface="メイリオ"/>
              <a:cs typeface="メイリオ"/>
            </a:endParaRPr>
          </a:p>
        </p:txBody>
      </p:sp>
      <p:sp>
        <p:nvSpPr>
          <p:cNvPr id="74" name="正方形/長方形 73">
            <a:extLst>
              <a:ext uri="{FF2B5EF4-FFF2-40B4-BE49-F238E27FC236}">
                <a16:creationId xmlns:a16="http://schemas.microsoft.com/office/drawing/2014/main" id="{7BD1AD04-47E6-42AC-99D1-128C1E33F42B}"/>
              </a:ext>
            </a:extLst>
          </p:cNvPr>
          <p:cNvSpPr/>
          <p:nvPr/>
        </p:nvSpPr>
        <p:spPr>
          <a:xfrm>
            <a:off x="618142" y="4286505"/>
            <a:ext cx="8030908" cy="570029"/>
          </a:xfrm>
          <a:prstGeom prst="rect">
            <a:avLst/>
          </a:prstGeom>
          <a:noFill/>
          <a:ln w="12700">
            <a:solidFill>
              <a:srgbClr val="00B0F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76" name="正方形/長方形 75">
            <a:extLst>
              <a:ext uri="{FF2B5EF4-FFF2-40B4-BE49-F238E27FC236}">
                <a16:creationId xmlns:a16="http://schemas.microsoft.com/office/drawing/2014/main" id="{1B03EAB5-8FCC-4A37-88D5-58AC3E31B525}"/>
              </a:ext>
            </a:extLst>
          </p:cNvPr>
          <p:cNvSpPr/>
          <p:nvPr/>
        </p:nvSpPr>
        <p:spPr>
          <a:xfrm>
            <a:off x="632399" y="5078640"/>
            <a:ext cx="1508971" cy="1034030"/>
          </a:xfrm>
          <a:prstGeom prst="rect">
            <a:avLst/>
          </a:prstGeom>
          <a:solidFill>
            <a:srgbClr val="00B0F0"/>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6C4650E8-318F-4D02-A78B-57FA5CAE2646}"/>
              </a:ext>
            </a:extLst>
          </p:cNvPr>
          <p:cNvSpPr txBox="1"/>
          <p:nvPr/>
        </p:nvSpPr>
        <p:spPr>
          <a:xfrm>
            <a:off x="2261284" y="5188476"/>
            <a:ext cx="2881168" cy="369332"/>
          </a:xfrm>
          <a:prstGeom prst="rect">
            <a:avLst/>
          </a:prstGeom>
          <a:noFill/>
          <a:effectLst/>
        </p:spPr>
        <p:txBody>
          <a:bodyPr wrap="square">
            <a:spAutoFit/>
          </a:bodyPr>
          <a:lstStyle/>
          <a:p>
            <a:pPr>
              <a:defRPr/>
            </a:pPr>
            <a:r>
              <a:rPr lang="ja-JP" altLang="en-US" b="1" dirty="0">
                <a:solidFill>
                  <a:srgbClr val="FF0000"/>
                </a:solidFill>
                <a:latin typeface="メイリオ"/>
                <a:ea typeface="メイリオ"/>
                <a:cs typeface="メイリオ"/>
              </a:rPr>
              <a:t>認知症の疑いがある方</a:t>
            </a:r>
            <a:endParaRPr lang="en-US" altLang="ja-JP" b="1" dirty="0">
              <a:solidFill>
                <a:srgbClr val="FF0000"/>
              </a:solidFill>
              <a:latin typeface="メイリオ"/>
              <a:ea typeface="メイリオ"/>
              <a:cs typeface="メイリオ"/>
            </a:endParaRPr>
          </a:p>
        </p:txBody>
      </p:sp>
      <p:sp>
        <p:nvSpPr>
          <p:cNvPr id="79" name="正方形/長方形 78">
            <a:extLst>
              <a:ext uri="{FF2B5EF4-FFF2-40B4-BE49-F238E27FC236}">
                <a16:creationId xmlns:a16="http://schemas.microsoft.com/office/drawing/2014/main" id="{BDAABA76-3B4D-4755-8A5D-D94E7106EEE0}"/>
              </a:ext>
            </a:extLst>
          </p:cNvPr>
          <p:cNvSpPr/>
          <p:nvPr/>
        </p:nvSpPr>
        <p:spPr>
          <a:xfrm>
            <a:off x="632399" y="5078640"/>
            <a:ext cx="8030908" cy="1034030"/>
          </a:xfrm>
          <a:prstGeom prst="rect">
            <a:avLst/>
          </a:prstGeom>
          <a:noFill/>
          <a:ln w="12700">
            <a:solidFill>
              <a:srgbClr val="00B0F0"/>
            </a:solid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333108DE-41DA-463C-8237-B56E0AA042EC}"/>
              </a:ext>
            </a:extLst>
          </p:cNvPr>
          <p:cNvSpPr txBox="1"/>
          <p:nvPr/>
        </p:nvSpPr>
        <p:spPr>
          <a:xfrm>
            <a:off x="2297085" y="5516170"/>
            <a:ext cx="6149600" cy="584775"/>
          </a:xfrm>
          <a:prstGeom prst="rect">
            <a:avLst/>
          </a:prstGeom>
          <a:noFill/>
          <a:effectLst/>
        </p:spPr>
        <p:txBody>
          <a:bodyPr wrap="square">
            <a:spAutoFit/>
          </a:bodyPr>
          <a:lstStyle/>
          <a:p>
            <a:pPr>
              <a:defRPr/>
            </a:pPr>
            <a:r>
              <a:rPr lang="ja-JP" altLang="en-US" sz="1600" dirty="0">
                <a:latin typeface="メイリオ"/>
                <a:ea typeface="メイリオ"/>
                <a:cs typeface="メイリオ"/>
              </a:rPr>
              <a:t>→</a:t>
            </a:r>
            <a:r>
              <a:rPr lang="ja-JP" altLang="en-US" sz="1600" dirty="0">
                <a:solidFill>
                  <a:srgbClr val="FF0000"/>
                </a:solidFill>
                <a:latin typeface="メイリオ"/>
                <a:ea typeface="メイリオ"/>
                <a:cs typeface="メイリオ"/>
              </a:rPr>
              <a:t>認知症の診断が出ていた場合でも、判断能力が明確であれば、</a:t>
            </a:r>
            <a:endParaRPr lang="en-US" altLang="ja-JP" sz="1600" dirty="0">
              <a:solidFill>
                <a:srgbClr val="FF0000"/>
              </a:solidFill>
              <a:latin typeface="メイリオ"/>
              <a:ea typeface="メイリオ"/>
              <a:cs typeface="メイリオ"/>
            </a:endParaRPr>
          </a:p>
          <a:p>
            <a:pPr>
              <a:defRPr/>
            </a:pPr>
            <a:r>
              <a:rPr lang="ja-JP" altLang="en-US" sz="1600" dirty="0">
                <a:solidFill>
                  <a:srgbClr val="FF0000"/>
                </a:solidFill>
                <a:latin typeface="メイリオ"/>
                <a:ea typeface="メイリオ"/>
                <a:cs typeface="メイリオ"/>
              </a:rPr>
              <a:t>　家族信託はできます！</a:t>
            </a:r>
            <a:endParaRPr lang="en-US" altLang="ja-JP" sz="1600" dirty="0">
              <a:solidFill>
                <a:srgbClr val="FF0000"/>
              </a:solidFill>
              <a:latin typeface="メイリオ"/>
              <a:ea typeface="メイリオ"/>
              <a:cs typeface="メイリオ"/>
            </a:endParaRPr>
          </a:p>
        </p:txBody>
      </p:sp>
      <p:sp>
        <p:nvSpPr>
          <p:cNvPr id="81" name="テキスト ボックス 80">
            <a:extLst>
              <a:ext uri="{FF2B5EF4-FFF2-40B4-BE49-F238E27FC236}">
                <a16:creationId xmlns:a16="http://schemas.microsoft.com/office/drawing/2014/main" id="{3ACE8FD8-B61F-4D87-B43E-E962E0E93301}"/>
              </a:ext>
            </a:extLst>
          </p:cNvPr>
          <p:cNvSpPr txBox="1"/>
          <p:nvPr/>
        </p:nvSpPr>
        <p:spPr>
          <a:xfrm>
            <a:off x="585883" y="3318503"/>
            <a:ext cx="1521105" cy="523220"/>
          </a:xfrm>
          <a:prstGeom prst="rect">
            <a:avLst/>
          </a:prstGeom>
          <a:noFill/>
          <a:effectLst/>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B1687A89-7157-41DE-B9EE-12200A81EAAB}"/>
              </a:ext>
            </a:extLst>
          </p:cNvPr>
          <p:cNvSpPr txBox="1"/>
          <p:nvPr/>
        </p:nvSpPr>
        <p:spPr>
          <a:xfrm>
            <a:off x="585883" y="4341336"/>
            <a:ext cx="1521105" cy="523220"/>
          </a:xfrm>
          <a:prstGeom prst="rect">
            <a:avLst/>
          </a:prstGeom>
          <a:noFill/>
          <a:effectLst/>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③</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42BCEBC2-D543-49BD-833C-33618D7AF374}"/>
              </a:ext>
            </a:extLst>
          </p:cNvPr>
          <p:cNvSpPr txBox="1"/>
          <p:nvPr/>
        </p:nvSpPr>
        <p:spPr>
          <a:xfrm>
            <a:off x="917713" y="5348469"/>
            <a:ext cx="834139" cy="523220"/>
          </a:xfrm>
          <a:prstGeom prst="rect">
            <a:avLst/>
          </a:prstGeom>
          <a:noFill/>
          <a:effectLst/>
        </p:spPr>
        <p:txBody>
          <a:bodyPr wrap="square" rtlCol="0">
            <a:sp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④</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6073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8802AC9D-4C3C-4737-B722-82E22B61B10B}"/>
              </a:ext>
            </a:extLst>
          </p:cNvPr>
          <p:cNvSpPr>
            <a:spLocks noGrp="1"/>
          </p:cNvSpPr>
          <p:nvPr>
            <p:ph type="sldNum" sz="quarter" idx="12"/>
          </p:nvPr>
        </p:nvSpPr>
        <p:spPr>
          <a:xfrm>
            <a:off x="8347045" y="6473979"/>
            <a:ext cx="697025" cy="365125"/>
          </a:xfrm>
        </p:spPr>
        <p:txBody>
          <a:bodyPr/>
          <a:lstStyle/>
          <a:p>
            <a:fld id="{973C32F0-AC67-4652-A9E0-16BE7F53E430}" type="slidenum">
              <a:rPr kumimoji="1" lang="ja-JP" altLang="en-US" smtClean="0"/>
              <a:t>41</a:t>
            </a:fld>
            <a:endParaRPr kumimoji="1" lang="ja-JP" altLang="en-US" dirty="0"/>
          </a:p>
        </p:txBody>
      </p:sp>
      <p:sp>
        <p:nvSpPr>
          <p:cNvPr id="2" name="正方形/長方形 1">
            <a:extLst>
              <a:ext uri="{FF2B5EF4-FFF2-40B4-BE49-F238E27FC236}">
                <a16:creationId xmlns:a16="http://schemas.microsoft.com/office/drawing/2014/main" id="{CC32B7AB-9EB0-47F4-9ECB-0DDD41E4FA14}"/>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家族信託と諸費用</a:t>
            </a:r>
          </a:p>
        </p:txBody>
      </p:sp>
      <p:graphicFrame>
        <p:nvGraphicFramePr>
          <p:cNvPr id="4" name="表 4">
            <a:extLst>
              <a:ext uri="{FF2B5EF4-FFF2-40B4-BE49-F238E27FC236}">
                <a16:creationId xmlns:a16="http://schemas.microsoft.com/office/drawing/2014/main" id="{8E5E767D-6145-464D-8687-7243D36BB81C}"/>
              </a:ext>
            </a:extLst>
          </p:cNvPr>
          <p:cNvGraphicFramePr>
            <a:graphicFrameLocks noGrp="1"/>
          </p:cNvGraphicFramePr>
          <p:nvPr>
            <p:extLst>
              <p:ext uri="{D42A27DB-BD31-4B8C-83A1-F6EECF244321}">
                <p14:modId xmlns:p14="http://schemas.microsoft.com/office/powerpoint/2010/main" val="3796665129"/>
              </p:ext>
            </p:extLst>
          </p:nvPr>
        </p:nvGraphicFramePr>
        <p:xfrm>
          <a:off x="293615" y="1045398"/>
          <a:ext cx="8556508" cy="4851825"/>
        </p:xfrm>
        <a:graphic>
          <a:graphicData uri="http://schemas.openxmlformats.org/drawingml/2006/table">
            <a:tbl>
              <a:tblPr firstRow="1" bandRow="1">
                <a:tableStyleId>{5C22544A-7EE6-4342-B048-85BDC9FD1C3A}</a:tableStyleId>
              </a:tblPr>
              <a:tblGrid>
                <a:gridCol w="2625754">
                  <a:extLst>
                    <a:ext uri="{9D8B030D-6E8A-4147-A177-3AD203B41FA5}">
                      <a16:colId xmlns:a16="http://schemas.microsoft.com/office/drawing/2014/main" val="4102334664"/>
                    </a:ext>
                  </a:extLst>
                </a:gridCol>
                <a:gridCol w="5930754">
                  <a:extLst>
                    <a:ext uri="{9D8B030D-6E8A-4147-A177-3AD203B41FA5}">
                      <a16:colId xmlns:a16="http://schemas.microsoft.com/office/drawing/2014/main" val="1980998342"/>
                    </a:ext>
                  </a:extLst>
                </a:gridCol>
              </a:tblGrid>
              <a:tr h="573677">
                <a:tc>
                  <a:txBody>
                    <a:bodyPr/>
                    <a:lstStyle/>
                    <a:p>
                      <a:r>
                        <a:rPr kumimoji="1" lang="ja-JP" altLang="en-US" sz="2000" b="1" dirty="0">
                          <a:latin typeface="+mj-ea"/>
                          <a:ea typeface="+mj-ea"/>
                          <a:cs typeface="Meiryo" charset="-128"/>
                        </a:rPr>
                        <a:t>　かかる費用項目</a:t>
                      </a:r>
                    </a:p>
                  </a:txBody>
                  <a:tcPr marL="80165" marR="80165" marT="40082" marB="40082" anchor="ctr"/>
                </a:tc>
                <a:tc>
                  <a:txBody>
                    <a:bodyPr/>
                    <a:lstStyle/>
                    <a:p>
                      <a:r>
                        <a:rPr kumimoji="1" lang="ja-JP" altLang="en-US" sz="2000" dirty="0">
                          <a:latin typeface="+mj-ea"/>
                          <a:ea typeface="+mj-ea"/>
                          <a:cs typeface="Meiryo" charset="-128"/>
                        </a:rPr>
                        <a:t>　　　　　　　　内容、報酬額</a:t>
                      </a:r>
                      <a:endParaRPr kumimoji="1" lang="en-US" altLang="ja-JP" sz="2000" dirty="0">
                        <a:latin typeface="+mj-ea"/>
                        <a:ea typeface="+mj-ea"/>
                        <a:cs typeface="Meiryo" charset="-128"/>
                      </a:endParaRPr>
                    </a:p>
                  </a:txBody>
                  <a:tcPr marL="80165" marR="80165" marT="40082" marB="40082" anchor="ctr"/>
                </a:tc>
                <a:extLst>
                  <a:ext uri="{0D108BD9-81ED-4DB2-BD59-A6C34878D82A}">
                    <a16:rowId xmlns:a16="http://schemas.microsoft.com/office/drawing/2014/main" val="1878789243"/>
                  </a:ext>
                </a:extLst>
              </a:tr>
              <a:tr h="707367">
                <a:tc>
                  <a:txBody>
                    <a:bodyPr/>
                    <a:lstStyle/>
                    <a:p>
                      <a:pPr algn="ctr"/>
                      <a:r>
                        <a:rPr kumimoji="1" lang="ja-JP" altLang="en-US" sz="2000" b="0" u="none" dirty="0">
                          <a:latin typeface="+mj-ea"/>
                          <a:ea typeface="+mj-ea"/>
                          <a:cs typeface="Meiryo" charset="-128"/>
                        </a:rPr>
                        <a:t>信託組成報酬</a:t>
                      </a:r>
                    </a:p>
                  </a:txBody>
                  <a:tcPr marL="80165" marR="80165" marT="40082" marB="40082" anchor="ctr"/>
                </a:tc>
                <a:tc>
                  <a:txBody>
                    <a:bodyPr/>
                    <a:lstStyle/>
                    <a:p>
                      <a:pPr algn="ctr"/>
                      <a:r>
                        <a:rPr kumimoji="1" lang="ja-JP" altLang="en-US" sz="2000" b="0" u="none" dirty="0">
                          <a:latin typeface="+mj-ea"/>
                          <a:ea typeface="+mj-ea"/>
                          <a:cs typeface="Meiryo" charset="-128"/>
                        </a:rPr>
                        <a:t>家族信託のコンサルティングにかかる費用</a:t>
                      </a:r>
                      <a:endParaRPr kumimoji="1" lang="en-US" altLang="ja-JP" sz="2000" b="0" u="none" dirty="0">
                        <a:latin typeface="+mj-ea"/>
                        <a:ea typeface="+mj-ea"/>
                        <a:cs typeface="Meiryo" charset="-128"/>
                      </a:endParaRPr>
                    </a:p>
                    <a:p>
                      <a:pPr algn="ctr"/>
                      <a:r>
                        <a:rPr kumimoji="1" lang="ja-JP" altLang="en-US" sz="2000" b="0" u="none" dirty="0">
                          <a:latin typeface="+mj-ea"/>
                          <a:ea typeface="+mj-ea"/>
                          <a:cs typeface="Meiryo" charset="-128"/>
                        </a:rPr>
                        <a:t>　</a:t>
                      </a:r>
                      <a:r>
                        <a:rPr kumimoji="1" lang="en-US" altLang="ja-JP" sz="1800" b="0" u="none" dirty="0">
                          <a:latin typeface="+mj-ea"/>
                          <a:ea typeface="+mj-ea"/>
                          <a:cs typeface="Meiryo" charset="-128"/>
                        </a:rPr>
                        <a:t>※</a:t>
                      </a:r>
                      <a:r>
                        <a:rPr kumimoji="1" lang="ja-JP" altLang="en-US" sz="1800" b="0" u="none" dirty="0">
                          <a:latin typeface="+mj-ea"/>
                          <a:ea typeface="+mj-ea"/>
                          <a:cs typeface="Meiryo" charset="-128"/>
                        </a:rPr>
                        <a:t>信託する財産の</a:t>
                      </a:r>
                      <a:r>
                        <a:rPr kumimoji="1" lang="en-US" altLang="ja-JP" sz="1800" b="0" u="none" dirty="0">
                          <a:latin typeface="+mj-ea"/>
                          <a:ea typeface="+mj-ea"/>
                          <a:cs typeface="Meiryo" charset="-128"/>
                        </a:rPr>
                        <a:t>0.5</a:t>
                      </a:r>
                      <a:r>
                        <a:rPr kumimoji="1" lang="ja-JP" altLang="en-US" sz="1800" b="0" u="none" dirty="0">
                          <a:latin typeface="+mj-ea"/>
                          <a:ea typeface="+mj-ea"/>
                          <a:cs typeface="Meiryo" charset="-128"/>
                        </a:rPr>
                        <a:t>～</a:t>
                      </a:r>
                      <a:r>
                        <a:rPr kumimoji="1" lang="en-US" altLang="ja-JP" sz="1800" b="0" u="none" dirty="0">
                          <a:latin typeface="+mj-ea"/>
                          <a:ea typeface="+mj-ea"/>
                          <a:cs typeface="Meiryo" charset="-128"/>
                        </a:rPr>
                        <a:t>1.0</a:t>
                      </a:r>
                      <a:r>
                        <a:rPr kumimoji="1" lang="ja-JP" altLang="en-US" sz="1800" b="0" u="none" dirty="0">
                          <a:latin typeface="+mj-ea"/>
                          <a:ea typeface="+mj-ea"/>
                          <a:cs typeface="Meiryo" charset="-128"/>
                        </a:rPr>
                        <a:t>％</a:t>
                      </a:r>
                      <a:endParaRPr kumimoji="1" lang="ja-JP" altLang="en-US" sz="2000" b="0" u="none" dirty="0">
                        <a:latin typeface="+mj-ea"/>
                        <a:ea typeface="+mj-ea"/>
                        <a:cs typeface="Meiryo" charset="-128"/>
                      </a:endParaRPr>
                    </a:p>
                  </a:txBody>
                  <a:tcPr marL="80165" marR="80165" marT="40082" marB="40082" anchor="ctr"/>
                </a:tc>
                <a:extLst>
                  <a:ext uri="{0D108BD9-81ED-4DB2-BD59-A6C34878D82A}">
                    <a16:rowId xmlns:a16="http://schemas.microsoft.com/office/drawing/2014/main" val="1735561453"/>
                  </a:ext>
                </a:extLst>
              </a:tr>
              <a:tr h="631608">
                <a:tc>
                  <a:txBody>
                    <a:bodyPr/>
                    <a:lstStyle/>
                    <a:p>
                      <a:pPr algn="ctr"/>
                      <a:r>
                        <a:rPr kumimoji="1" lang="ja-JP" altLang="en-US" sz="2000" dirty="0">
                          <a:latin typeface="+mj-ea"/>
                          <a:ea typeface="+mj-ea"/>
                          <a:cs typeface="Meiryo" charset="-128"/>
                        </a:rPr>
                        <a:t>不動産名義書換費用</a:t>
                      </a:r>
                      <a:endParaRPr kumimoji="1" lang="en-US" altLang="ja-JP" sz="2000" dirty="0">
                        <a:latin typeface="+mj-ea"/>
                        <a:ea typeface="+mj-ea"/>
                        <a:cs typeface="Meiryo" charset="-128"/>
                      </a:endParaRPr>
                    </a:p>
                    <a:p>
                      <a:pPr algn="ctr"/>
                      <a:r>
                        <a:rPr kumimoji="1" lang="ja-JP" altLang="en-US" sz="2000" dirty="0">
                          <a:latin typeface="+mj-ea"/>
                          <a:ea typeface="+mj-ea"/>
                          <a:cs typeface="Meiryo" charset="-128"/>
                        </a:rPr>
                        <a:t>契約書作成費用</a:t>
                      </a:r>
                    </a:p>
                  </a:txBody>
                  <a:tcPr marL="80165" marR="80165" marT="40082" marB="40082" anchor="ctr"/>
                </a:tc>
                <a:tc>
                  <a:txBody>
                    <a:bodyPr/>
                    <a:lstStyle/>
                    <a:p>
                      <a:pPr marL="0" marR="0" lvl="0" indent="0" algn="ctr" defTabSz="421952" rtl="0" eaLnBrk="1" fontAlgn="auto" latinLnBrk="0" hangingPunct="1">
                        <a:lnSpc>
                          <a:spcPct val="100000"/>
                        </a:lnSpc>
                        <a:spcBef>
                          <a:spcPts val="0"/>
                        </a:spcBef>
                        <a:spcAft>
                          <a:spcPts val="0"/>
                        </a:spcAft>
                        <a:buClrTx/>
                        <a:buSzTx/>
                        <a:buFontTx/>
                        <a:buNone/>
                        <a:tabLst/>
                        <a:defRPr/>
                      </a:pPr>
                      <a:r>
                        <a:rPr kumimoji="1" lang="ja-JP" altLang="en-US" sz="2000" b="0" i="0" kern="1200" dirty="0">
                          <a:solidFill>
                            <a:schemeClr val="dk1"/>
                          </a:solidFill>
                          <a:effectLst/>
                          <a:latin typeface="+mj-ea"/>
                          <a:ea typeface="+mj-ea"/>
                          <a:cs typeface="Meiryo" charset="-128"/>
                        </a:rPr>
                        <a:t>１件又は１通：</a:t>
                      </a:r>
                      <a:r>
                        <a:rPr kumimoji="1" lang="en-US" altLang="ja-JP" sz="2000" b="0" i="0" kern="1200" dirty="0">
                          <a:solidFill>
                            <a:schemeClr val="dk1"/>
                          </a:solidFill>
                          <a:effectLst/>
                          <a:latin typeface="+mj-ea"/>
                          <a:ea typeface="+mj-ea"/>
                          <a:cs typeface="Meiryo" charset="-128"/>
                        </a:rPr>
                        <a:t>110,000</a:t>
                      </a:r>
                      <a:r>
                        <a:rPr kumimoji="1" lang="ja-JP" altLang="en-US" sz="2000" b="0" i="0" kern="1200" dirty="0">
                          <a:solidFill>
                            <a:schemeClr val="dk1"/>
                          </a:solidFill>
                          <a:effectLst/>
                          <a:latin typeface="+mj-ea"/>
                          <a:ea typeface="+mj-ea"/>
                          <a:cs typeface="Meiryo" charset="-128"/>
                        </a:rPr>
                        <a:t>円（税込）</a:t>
                      </a:r>
                      <a:endParaRPr kumimoji="1" lang="en-US" altLang="ja-JP" sz="2000" b="0" i="0" kern="1200" dirty="0">
                        <a:solidFill>
                          <a:schemeClr val="dk1"/>
                        </a:solidFill>
                        <a:effectLst/>
                        <a:latin typeface="+mj-ea"/>
                        <a:ea typeface="+mj-ea"/>
                        <a:cs typeface="Meiryo" charset="-128"/>
                      </a:endParaRPr>
                    </a:p>
                  </a:txBody>
                  <a:tcPr marL="80165" marR="80165" marT="40082" marB="40082" anchor="ctr"/>
                </a:tc>
                <a:extLst>
                  <a:ext uri="{0D108BD9-81ED-4DB2-BD59-A6C34878D82A}">
                    <a16:rowId xmlns:a16="http://schemas.microsoft.com/office/drawing/2014/main" val="1382162786"/>
                  </a:ext>
                </a:extLst>
              </a:tr>
              <a:tr h="654341">
                <a:tc>
                  <a:txBody>
                    <a:bodyPr/>
                    <a:lstStyle/>
                    <a:p>
                      <a:pPr algn="ctr"/>
                      <a:r>
                        <a:rPr kumimoji="1" lang="ja-JP" altLang="en-US" sz="2000" dirty="0">
                          <a:latin typeface="+mj-ea"/>
                          <a:ea typeface="+mj-ea"/>
                          <a:cs typeface="Meiryo" charset="-128"/>
                        </a:rPr>
                        <a:t>公証人手数料</a:t>
                      </a:r>
                    </a:p>
                  </a:txBody>
                  <a:tcPr marL="80165" marR="80165" marT="40082" marB="40082" anchor="ctr"/>
                </a:tc>
                <a:tc>
                  <a:txBody>
                    <a:bodyPr/>
                    <a:lstStyle/>
                    <a:p>
                      <a:pPr algn="ctr"/>
                      <a:r>
                        <a:rPr kumimoji="1" lang="ja-JP" altLang="en-US" sz="2000" dirty="0">
                          <a:latin typeface="+mj-ea"/>
                          <a:ea typeface="+mj-ea"/>
                          <a:cs typeface="Meiryo" charset="-128"/>
                        </a:rPr>
                        <a:t>公正証書で契約書を作成する場合に発生する</a:t>
                      </a:r>
                      <a:endParaRPr kumimoji="1" lang="en-US" altLang="ja-JP" sz="2000" dirty="0">
                        <a:latin typeface="+mj-ea"/>
                        <a:ea typeface="+mj-ea"/>
                        <a:cs typeface="Meiryo" charset="-128"/>
                      </a:endParaRPr>
                    </a:p>
                    <a:p>
                      <a:pPr algn="ctr"/>
                      <a:r>
                        <a:rPr kumimoji="1" lang="ja-JP" altLang="en-US" sz="2000" dirty="0">
                          <a:latin typeface="+mj-ea"/>
                          <a:ea typeface="+mj-ea"/>
                          <a:cs typeface="Meiryo" charset="-128"/>
                        </a:rPr>
                        <a:t>公証人への手数料　</a:t>
                      </a:r>
                      <a:r>
                        <a:rPr kumimoji="1" lang="en-US" altLang="ja-JP" sz="1600" dirty="0">
                          <a:latin typeface="+mj-ea"/>
                          <a:ea typeface="+mj-ea"/>
                          <a:cs typeface="Meiryo" charset="-128"/>
                        </a:rPr>
                        <a:t>※</a:t>
                      </a:r>
                      <a:r>
                        <a:rPr kumimoji="1" lang="ja-JP" altLang="en-US" sz="1600" dirty="0">
                          <a:latin typeface="+mj-ea"/>
                          <a:ea typeface="+mj-ea"/>
                          <a:cs typeface="Meiryo" charset="-128"/>
                        </a:rPr>
                        <a:t>信託財産の金額による</a:t>
                      </a:r>
                      <a:endParaRPr kumimoji="1" lang="ja-JP" altLang="en-US" sz="2000" dirty="0">
                        <a:latin typeface="+mj-ea"/>
                        <a:ea typeface="+mj-ea"/>
                        <a:cs typeface="Meiryo" charset="-128"/>
                      </a:endParaRPr>
                    </a:p>
                  </a:txBody>
                  <a:tcPr marL="80165" marR="80165" marT="40082" marB="40082" anchor="ctr"/>
                </a:tc>
                <a:extLst>
                  <a:ext uri="{0D108BD9-81ED-4DB2-BD59-A6C34878D82A}">
                    <a16:rowId xmlns:a16="http://schemas.microsoft.com/office/drawing/2014/main" val="2375447986"/>
                  </a:ext>
                </a:extLst>
              </a:tr>
              <a:tr h="629174">
                <a:tc>
                  <a:txBody>
                    <a:bodyPr/>
                    <a:lstStyle/>
                    <a:p>
                      <a:pPr algn="ctr"/>
                      <a:r>
                        <a:rPr lang="ja-JP" altLang="en-US" sz="2000" dirty="0">
                          <a:effectLst/>
                          <a:latin typeface="+mj-ea"/>
                          <a:ea typeface="+mj-ea"/>
                          <a:cs typeface="Meiryo" charset="-128"/>
                        </a:rPr>
                        <a:t>登録免許税</a:t>
                      </a:r>
                    </a:p>
                  </a:txBody>
                  <a:tcPr marL="111340" marR="111340" marT="111340" marB="111340" anchor="ctr"/>
                </a:tc>
                <a:tc>
                  <a:txBody>
                    <a:bodyPr/>
                    <a:lstStyle/>
                    <a:p>
                      <a:pPr algn="ctr"/>
                      <a:r>
                        <a:rPr kumimoji="1" lang="ja-JP" altLang="en-US" sz="2000" b="0" i="0" kern="1200" dirty="0">
                          <a:solidFill>
                            <a:schemeClr val="dk1"/>
                          </a:solidFill>
                          <a:effectLst/>
                          <a:latin typeface="+mj-ea"/>
                          <a:ea typeface="+mj-ea"/>
                          <a:cs typeface="Meiryo" charset="-128"/>
                        </a:rPr>
                        <a:t>不動産を信託する場合にかかる税金</a:t>
                      </a:r>
                      <a:endParaRPr kumimoji="1" lang="en-US" altLang="ja-JP" sz="2000" b="0" i="0" kern="1200" dirty="0">
                        <a:solidFill>
                          <a:schemeClr val="dk1"/>
                        </a:solidFill>
                        <a:effectLst/>
                        <a:latin typeface="+mj-ea"/>
                        <a:ea typeface="+mj-ea"/>
                        <a:cs typeface="Meiryo" charset="-128"/>
                      </a:endParaRPr>
                    </a:p>
                    <a:p>
                      <a:pPr algn="ctr"/>
                      <a:r>
                        <a:rPr kumimoji="1" lang="en-US" altLang="ja-JP" sz="1800" b="0" i="0" kern="1200" dirty="0">
                          <a:solidFill>
                            <a:schemeClr val="dk1"/>
                          </a:solidFill>
                          <a:effectLst/>
                          <a:latin typeface="+mj-ea"/>
                          <a:ea typeface="+mj-ea"/>
                          <a:cs typeface="Meiryo" charset="-128"/>
                        </a:rPr>
                        <a:t>※</a:t>
                      </a:r>
                      <a:r>
                        <a:rPr kumimoji="1" lang="ja-JP" altLang="en-US" sz="1800" b="0" i="0" kern="1200" dirty="0">
                          <a:solidFill>
                            <a:schemeClr val="dk1"/>
                          </a:solidFill>
                          <a:effectLst/>
                          <a:latin typeface="+mj-ea"/>
                          <a:ea typeface="+mj-ea"/>
                          <a:cs typeface="Meiryo" charset="-128"/>
                        </a:rPr>
                        <a:t>土地：固定資産税評価額</a:t>
                      </a:r>
                      <a:r>
                        <a:rPr kumimoji="1" lang="en-US" altLang="ja-JP" sz="1800" b="0" i="0" kern="1200" dirty="0">
                          <a:solidFill>
                            <a:schemeClr val="dk1"/>
                          </a:solidFill>
                          <a:effectLst/>
                          <a:latin typeface="+mj-ea"/>
                          <a:ea typeface="+mj-ea"/>
                          <a:cs typeface="Meiryo" charset="-128"/>
                        </a:rPr>
                        <a:t>×0.3</a:t>
                      </a:r>
                      <a:r>
                        <a:rPr kumimoji="1" lang="ja-JP" altLang="en-US" sz="1800" b="0" i="0" kern="1200" dirty="0">
                          <a:solidFill>
                            <a:schemeClr val="dk1"/>
                          </a:solidFill>
                          <a:effectLst/>
                          <a:latin typeface="+mj-ea"/>
                          <a:ea typeface="+mj-ea"/>
                          <a:cs typeface="Meiryo" charset="-128"/>
                        </a:rPr>
                        <a:t>％</a:t>
                      </a:r>
                      <a:endParaRPr kumimoji="1" lang="en-US" altLang="ja-JP" sz="1800" b="0" i="0" kern="1200" dirty="0">
                        <a:solidFill>
                          <a:schemeClr val="dk1"/>
                        </a:solidFill>
                        <a:effectLst/>
                        <a:latin typeface="+mj-ea"/>
                        <a:ea typeface="+mj-ea"/>
                        <a:cs typeface="Meiryo" charset="-128"/>
                      </a:endParaRPr>
                    </a:p>
                    <a:p>
                      <a:pPr algn="ctr"/>
                      <a:r>
                        <a:rPr kumimoji="1" lang="ja-JP" altLang="en-US" sz="1800" b="0" i="0" kern="1200" dirty="0">
                          <a:solidFill>
                            <a:schemeClr val="dk1"/>
                          </a:solidFill>
                          <a:effectLst/>
                          <a:latin typeface="+mj-ea"/>
                          <a:ea typeface="+mj-ea"/>
                          <a:cs typeface="Meiryo" charset="-128"/>
                        </a:rPr>
                        <a:t>　建物：固定資産税評価額</a:t>
                      </a:r>
                      <a:r>
                        <a:rPr kumimoji="1" lang="en-US" altLang="ja-JP" sz="1800" b="0" i="0" kern="1200" dirty="0">
                          <a:solidFill>
                            <a:schemeClr val="dk1"/>
                          </a:solidFill>
                          <a:effectLst/>
                          <a:latin typeface="+mj-ea"/>
                          <a:ea typeface="+mj-ea"/>
                          <a:cs typeface="Meiryo" charset="-128"/>
                        </a:rPr>
                        <a:t>×0.4</a:t>
                      </a:r>
                      <a:r>
                        <a:rPr kumimoji="1" lang="ja-JP" altLang="en-US" sz="1800" b="0" i="0" kern="1200" dirty="0">
                          <a:solidFill>
                            <a:schemeClr val="dk1"/>
                          </a:solidFill>
                          <a:effectLst/>
                          <a:latin typeface="+mj-ea"/>
                          <a:ea typeface="+mj-ea"/>
                          <a:cs typeface="Meiryo" charset="-128"/>
                        </a:rPr>
                        <a:t>％</a:t>
                      </a:r>
                      <a:endParaRPr kumimoji="1" lang="en-US" altLang="ja-JP" sz="2000" b="0" i="0" kern="1200" dirty="0">
                        <a:solidFill>
                          <a:schemeClr val="dk1"/>
                        </a:solidFill>
                        <a:effectLst/>
                        <a:latin typeface="+mj-ea"/>
                        <a:ea typeface="+mj-ea"/>
                        <a:cs typeface="Meiryo" charset="-128"/>
                      </a:endParaRPr>
                    </a:p>
                  </a:txBody>
                  <a:tcPr marL="80165" marR="80165" marT="40082" marB="40082" anchor="ctr"/>
                </a:tc>
                <a:extLst>
                  <a:ext uri="{0D108BD9-81ED-4DB2-BD59-A6C34878D82A}">
                    <a16:rowId xmlns:a16="http://schemas.microsoft.com/office/drawing/2014/main" val="4102335581"/>
                  </a:ext>
                </a:extLst>
              </a:tr>
              <a:tr h="620785">
                <a:tc>
                  <a:txBody>
                    <a:bodyPr/>
                    <a:lstStyle/>
                    <a:p>
                      <a:pPr algn="ctr"/>
                      <a:r>
                        <a:rPr kumimoji="1" lang="ja-JP" altLang="en-US" sz="2000" dirty="0">
                          <a:latin typeface="+mj-ea"/>
                          <a:ea typeface="+mj-ea"/>
                          <a:cs typeface="Meiryo" charset="-128"/>
                        </a:rPr>
                        <a:t>その他実費</a:t>
                      </a:r>
                    </a:p>
                  </a:txBody>
                  <a:tcPr marL="80165" marR="80165" marT="40082" marB="40082" anchor="ctr"/>
                </a:tc>
                <a:tc>
                  <a:txBody>
                    <a:bodyPr/>
                    <a:lstStyle/>
                    <a:p>
                      <a:pPr algn="ctr"/>
                      <a:r>
                        <a:rPr kumimoji="1" lang="ja-JP" altLang="en-US" sz="2000" b="0" i="0" kern="1200" dirty="0">
                          <a:solidFill>
                            <a:schemeClr val="dk1"/>
                          </a:solidFill>
                          <a:effectLst/>
                          <a:latin typeface="+mj-ea"/>
                          <a:ea typeface="+mj-ea"/>
                          <a:cs typeface="Meiryo" charset="-128"/>
                        </a:rPr>
                        <a:t>郵送代、謄本取得費用などの実費</a:t>
                      </a:r>
                      <a:endParaRPr kumimoji="1" lang="en-US" altLang="ja-JP" sz="2000" b="0" i="0" kern="1200" dirty="0">
                        <a:solidFill>
                          <a:schemeClr val="dk1"/>
                        </a:solidFill>
                        <a:effectLst/>
                        <a:latin typeface="+mj-ea"/>
                        <a:ea typeface="+mj-ea"/>
                        <a:cs typeface="Meiryo" charset="-128"/>
                      </a:endParaRPr>
                    </a:p>
                  </a:txBody>
                  <a:tcPr marL="80165" marR="80165" marT="40082" marB="40082" anchor="ctr"/>
                </a:tc>
                <a:extLst>
                  <a:ext uri="{0D108BD9-81ED-4DB2-BD59-A6C34878D82A}">
                    <a16:rowId xmlns:a16="http://schemas.microsoft.com/office/drawing/2014/main" val="960659533"/>
                  </a:ext>
                </a:extLst>
              </a:tr>
              <a:tr h="636864">
                <a:tc>
                  <a:txBody>
                    <a:bodyPr/>
                    <a:lstStyle/>
                    <a:p>
                      <a:pPr algn="ctr"/>
                      <a:r>
                        <a:rPr kumimoji="1" lang="ja-JP" altLang="en-US" sz="2000" b="1" dirty="0">
                          <a:solidFill>
                            <a:schemeClr val="tx1"/>
                          </a:solidFill>
                          <a:latin typeface="+mj-ea"/>
                          <a:ea typeface="+mj-ea"/>
                          <a:cs typeface="Meiryo" charset="-128"/>
                        </a:rPr>
                        <a:t>合計費用額</a:t>
                      </a:r>
                      <a:endParaRPr kumimoji="1" lang="en-US" altLang="ja-JP" sz="2000" b="1" dirty="0">
                        <a:solidFill>
                          <a:schemeClr val="tx1"/>
                        </a:solidFill>
                        <a:latin typeface="+mj-ea"/>
                        <a:ea typeface="+mj-ea"/>
                        <a:cs typeface="Meiryo" charset="-128"/>
                      </a:endParaRPr>
                    </a:p>
                  </a:txBody>
                  <a:tcPr marL="80165" marR="80165" marT="40082" marB="40082" anchor="ctr"/>
                </a:tc>
                <a:tc>
                  <a:txBody>
                    <a:bodyPr/>
                    <a:lstStyle/>
                    <a:p>
                      <a:pPr algn="ctr"/>
                      <a:r>
                        <a:rPr kumimoji="1" lang="ja-JP" altLang="en-US" sz="2000" b="1" dirty="0">
                          <a:latin typeface="+mj-ea"/>
                          <a:ea typeface="+mj-ea"/>
                          <a:cs typeface="Meiryo" charset="-128"/>
                        </a:rPr>
                        <a:t>信託する財産の約</a:t>
                      </a:r>
                      <a:r>
                        <a:rPr kumimoji="1" lang="en-US" altLang="ja-JP" sz="2000" b="1" dirty="0">
                          <a:latin typeface="+mj-ea"/>
                          <a:ea typeface="+mj-ea"/>
                          <a:cs typeface="Meiryo" charset="-128"/>
                        </a:rPr>
                        <a:t>0.8%</a:t>
                      </a:r>
                      <a:r>
                        <a:rPr kumimoji="1" lang="ja-JP" altLang="en-US" sz="2000" b="1" dirty="0">
                          <a:latin typeface="+mj-ea"/>
                          <a:ea typeface="+mj-ea"/>
                          <a:cs typeface="Meiryo" charset="-128"/>
                        </a:rPr>
                        <a:t>～２％</a:t>
                      </a:r>
                      <a:endParaRPr kumimoji="1" lang="en-US" altLang="ja-JP" sz="2000" b="1" dirty="0">
                        <a:latin typeface="+mj-ea"/>
                        <a:ea typeface="+mj-ea"/>
                        <a:cs typeface="Meiryo" charset="-128"/>
                      </a:endParaRPr>
                    </a:p>
                    <a:p>
                      <a:pPr marL="0" marR="0" lvl="0" indent="0" algn="ctr" defTabSz="421952" rtl="0" eaLnBrk="1" fontAlgn="auto" latinLnBrk="0" hangingPunct="1">
                        <a:lnSpc>
                          <a:spcPct val="100000"/>
                        </a:lnSpc>
                        <a:spcBef>
                          <a:spcPts val="0"/>
                        </a:spcBef>
                        <a:spcAft>
                          <a:spcPts val="0"/>
                        </a:spcAft>
                        <a:buClrTx/>
                        <a:buSzTx/>
                        <a:buFontTx/>
                        <a:buNone/>
                        <a:tabLst/>
                        <a:defRPr/>
                      </a:pPr>
                      <a:r>
                        <a:rPr kumimoji="1" lang="en-US" altLang="ja-JP" sz="1600" b="1" kern="1200" dirty="0">
                          <a:solidFill>
                            <a:schemeClr val="dk1"/>
                          </a:solidFill>
                          <a:latin typeface="+mj-ea"/>
                          <a:ea typeface="+mj-ea"/>
                          <a:cs typeface="Meiryo" charset="-128"/>
                        </a:rPr>
                        <a:t>※</a:t>
                      </a:r>
                      <a:r>
                        <a:rPr kumimoji="1" lang="ja-JP" altLang="en-US" sz="1600" b="0" kern="1200" dirty="0">
                          <a:solidFill>
                            <a:schemeClr val="dk1"/>
                          </a:solidFill>
                          <a:latin typeface="+mj-ea"/>
                          <a:ea typeface="+mj-ea"/>
                          <a:cs typeface="Meiryo" charset="-128"/>
                        </a:rPr>
                        <a:t>信託財産額を</a:t>
                      </a:r>
                      <a:r>
                        <a:rPr kumimoji="1" lang="en-US" altLang="ja-JP" sz="1600" b="0" kern="1200" dirty="0">
                          <a:solidFill>
                            <a:schemeClr val="dk1"/>
                          </a:solidFill>
                          <a:latin typeface="+mj-ea"/>
                          <a:ea typeface="+mj-ea"/>
                          <a:cs typeface="Meiryo" charset="-128"/>
                        </a:rPr>
                        <a:t>3,000</a:t>
                      </a:r>
                      <a:r>
                        <a:rPr kumimoji="1" lang="ja-JP" altLang="en-US" sz="1600" b="0" kern="1200" dirty="0">
                          <a:solidFill>
                            <a:schemeClr val="dk1"/>
                          </a:solidFill>
                          <a:latin typeface="+mj-ea"/>
                          <a:ea typeface="+mj-ea"/>
                          <a:cs typeface="Meiryo" charset="-128"/>
                        </a:rPr>
                        <a:t>万円以上とした場合</a:t>
                      </a:r>
                      <a:endParaRPr kumimoji="1" lang="en-US" altLang="ja-JP" sz="1600" b="1" kern="1200" dirty="0">
                        <a:solidFill>
                          <a:schemeClr val="dk1"/>
                        </a:solidFill>
                        <a:latin typeface="+mj-ea"/>
                        <a:ea typeface="+mj-ea"/>
                        <a:cs typeface="Meiryo" charset="-128"/>
                      </a:endParaRPr>
                    </a:p>
                  </a:txBody>
                  <a:tcPr marL="80165" marR="80165" marT="40082" marB="40082" anchor="ctr"/>
                </a:tc>
                <a:extLst>
                  <a:ext uri="{0D108BD9-81ED-4DB2-BD59-A6C34878D82A}">
                    <a16:rowId xmlns:a16="http://schemas.microsoft.com/office/drawing/2014/main" val="1811799573"/>
                  </a:ext>
                </a:extLst>
              </a:tr>
            </a:tbl>
          </a:graphicData>
        </a:graphic>
      </p:graphicFrame>
      <p:grpSp>
        <p:nvGrpSpPr>
          <p:cNvPr id="3" name="グループ化 2"/>
          <p:cNvGrpSpPr/>
          <p:nvPr/>
        </p:nvGrpSpPr>
        <p:grpSpPr>
          <a:xfrm>
            <a:off x="169012" y="1653987"/>
            <a:ext cx="8875058" cy="4639234"/>
            <a:chOff x="169012" y="1653987"/>
            <a:chExt cx="8875058" cy="4639234"/>
          </a:xfrm>
        </p:grpSpPr>
        <p:sp>
          <p:nvSpPr>
            <p:cNvPr id="9" name="角丸四角形 8"/>
            <p:cNvSpPr/>
            <p:nvPr/>
          </p:nvSpPr>
          <p:spPr>
            <a:xfrm>
              <a:off x="169012" y="1653987"/>
              <a:ext cx="8875058" cy="4370293"/>
            </a:xfrm>
            <a:prstGeom prst="roundRect">
              <a:avLst>
                <a:gd name="adj" fmla="val 615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a:off x="407861" y="5755339"/>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spTree>
    <p:extLst>
      <p:ext uri="{BB962C8B-B14F-4D97-AF65-F5344CB8AC3E}">
        <p14:creationId xmlns:p14="http://schemas.microsoft.com/office/powerpoint/2010/main" val="407098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4">
            <a:extLst>
              <a:ext uri="{FF2B5EF4-FFF2-40B4-BE49-F238E27FC236}">
                <a16:creationId xmlns:a16="http://schemas.microsoft.com/office/drawing/2014/main" id="{8802AC9D-4C3C-4737-B722-82E22B61B10B}"/>
              </a:ext>
            </a:extLst>
          </p:cNvPr>
          <p:cNvSpPr>
            <a:spLocks noGrp="1"/>
          </p:cNvSpPr>
          <p:nvPr>
            <p:ph type="sldNum" sz="quarter" idx="12"/>
          </p:nvPr>
        </p:nvSpPr>
        <p:spPr>
          <a:xfrm>
            <a:off x="6902566" y="6362484"/>
            <a:ext cx="2057400" cy="365125"/>
          </a:xfrm>
        </p:spPr>
        <p:txBody>
          <a:bodyPr/>
          <a:lstStyle/>
          <a:p>
            <a:fld id="{973C32F0-AC67-4652-A9E0-16BE7F53E430}" type="slidenum">
              <a:rPr kumimoji="1" lang="ja-JP" altLang="en-US" smtClean="0"/>
              <a:t>42</a:t>
            </a:fld>
            <a:endParaRPr kumimoji="1" lang="ja-JP" altLang="en-US"/>
          </a:p>
        </p:txBody>
      </p:sp>
      <p:sp>
        <p:nvSpPr>
          <p:cNvPr id="2" name="正方形/長方形 1">
            <a:extLst>
              <a:ext uri="{FF2B5EF4-FFF2-40B4-BE49-F238E27FC236}">
                <a16:creationId xmlns:a16="http://schemas.microsoft.com/office/drawing/2014/main" id="{CC32B7AB-9EB0-47F4-9ECB-0DDD41E4FA14}"/>
              </a:ext>
            </a:extLst>
          </p:cNvPr>
          <p:cNvSpPr/>
          <p:nvPr/>
        </p:nvSpPr>
        <p:spPr>
          <a:xfrm>
            <a:off x="0" y="-17756"/>
            <a:ext cx="9144000" cy="771381"/>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lvl="0" defTabSz="914400">
              <a:defRPr/>
            </a:pPr>
            <a:r>
              <a:rPr kumimoji="1" lang="ja-JP" altLang="en-US" sz="3600" kern="0" dirty="0">
                <a:solidFill>
                  <a:prstClr val="white"/>
                </a:solidFill>
                <a:latin typeface="メイリオ" panose="020B0604030504040204" pitchFamily="50" charset="-128"/>
                <a:cs typeface="メイリオ" panose="020B0604030504040204" pitchFamily="50" charset="-128"/>
              </a:rPr>
              <a:t>家族信託と諸費用</a:t>
            </a:r>
          </a:p>
        </p:txBody>
      </p:sp>
      <p:sp>
        <p:nvSpPr>
          <p:cNvPr id="3" name="コンテンツ プレースホルダー 2"/>
          <p:cNvSpPr>
            <a:spLocks noGrp="1"/>
          </p:cNvSpPr>
          <p:nvPr>
            <p:ph idx="1"/>
          </p:nvPr>
        </p:nvSpPr>
        <p:spPr>
          <a:xfrm>
            <a:off x="457201" y="1308296"/>
            <a:ext cx="8229600" cy="4817874"/>
          </a:xfrm>
        </p:spPr>
        <p:txBody>
          <a:bodyPr/>
          <a:lstStyle/>
          <a:p>
            <a:pPr marL="0" indent="0" algn="ctr">
              <a:buNone/>
            </a:pPr>
            <a:endParaRPr lang="en-US" altLang="ja-JP" dirty="0"/>
          </a:p>
          <a:p>
            <a:pPr marL="0" indent="0" algn="ctr">
              <a:buNone/>
            </a:pPr>
            <a:endParaRPr lang="en-US" altLang="ja-JP" dirty="0"/>
          </a:p>
          <a:p>
            <a:pPr marL="0" indent="0" algn="ctr">
              <a:buNone/>
            </a:pPr>
            <a:endParaRPr lang="en-US" altLang="ja-JP" dirty="0"/>
          </a:p>
          <a:p>
            <a:pPr marL="0" indent="0" algn="ctr">
              <a:buNone/>
            </a:pPr>
            <a:r>
              <a:rPr lang="ja-JP" altLang="en-US" sz="3600" dirty="0"/>
              <a:t>御社の料金表やご相談窓口の情報を</a:t>
            </a:r>
            <a:endParaRPr lang="en-US" altLang="ja-JP" sz="3600" dirty="0"/>
          </a:p>
          <a:p>
            <a:pPr marL="0" indent="0" algn="ctr">
              <a:buNone/>
            </a:pPr>
            <a:r>
              <a:rPr lang="ja-JP" altLang="en-US" sz="3600" dirty="0"/>
              <a:t>ご記入ください</a:t>
            </a:r>
            <a:endParaRPr kumimoji="1" lang="ja-JP" altLang="en-US" sz="3600" dirty="0"/>
          </a:p>
        </p:txBody>
      </p:sp>
      <p:grpSp>
        <p:nvGrpSpPr>
          <p:cNvPr id="5" name="グループ化 4"/>
          <p:cNvGrpSpPr/>
          <p:nvPr/>
        </p:nvGrpSpPr>
        <p:grpSpPr>
          <a:xfrm>
            <a:off x="169012" y="1202522"/>
            <a:ext cx="8875058" cy="4821759"/>
            <a:chOff x="169012" y="1202522"/>
            <a:chExt cx="8875058" cy="4821759"/>
          </a:xfrm>
        </p:grpSpPr>
        <p:sp>
          <p:nvSpPr>
            <p:cNvPr id="11" name="角丸四角形 10"/>
            <p:cNvSpPr/>
            <p:nvPr/>
          </p:nvSpPr>
          <p:spPr>
            <a:xfrm>
              <a:off x="169012" y="1506071"/>
              <a:ext cx="8875058" cy="4518210"/>
            </a:xfrm>
            <a:prstGeom prst="roundRect">
              <a:avLst>
                <a:gd name="adj" fmla="val 615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ホームベース 9"/>
            <p:cNvSpPr/>
            <p:nvPr/>
          </p:nvSpPr>
          <p:spPr>
            <a:xfrm>
              <a:off x="457201" y="1202522"/>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spTree>
    <p:extLst>
      <p:ext uri="{BB962C8B-B14F-4D97-AF65-F5344CB8AC3E}">
        <p14:creationId xmlns:p14="http://schemas.microsoft.com/office/powerpoint/2010/main" val="1342043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5">
            <a:extLst>
              <a:ext uri="{FF2B5EF4-FFF2-40B4-BE49-F238E27FC236}">
                <a16:creationId xmlns:a16="http://schemas.microsoft.com/office/drawing/2014/main" id="{9546FBA2-BD3A-447A-8827-5BA8C264BFB7}"/>
              </a:ext>
            </a:extLst>
          </p:cNvPr>
          <p:cNvSpPr/>
          <p:nvPr/>
        </p:nvSpPr>
        <p:spPr>
          <a:xfrm>
            <a:off x="0" y="3460103"/>
            <a:ext cx="9144000" cy="2890494"/>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1">
            <a:extLst>
              <a:ext uri="{FF2B5EF4-FFF2-40B4-BE49-F238E27FC236}">
                <a16:creationId xmlns:a16="http://schemas.microsoft.com/office/drawing/2014/main" id="{A6A3E397-2494-4F39-BF08-712ADCC7BCF9}"/>
              </a:ext>
            </a:extLst>
          </p:cNvPr>
          <p:cNvGrpSpPr/>
          <p:nvPr/>
        </p:nvGrpSpPr>
        <p:grpSpPr>
          <a:xfrm>
            <a:off x="386489" y="5086122"/>
            <a:ext cx="719891" cy="719891"/>
            <a:chOff x="839416" y="4029244"/>
            <a:chExt cx="959855" cy="959855"/>
          </a:xfrm>
        </p:grpSpPr>
        <p:sp>
          <p:nvSpPr>
            <p:cNvPr id="10" name="椭圆 9">
              <a:extLst>
                <a:ext uri="{FF2B5EF4-FFF2-40B4-BE49-F238E27FC236}">
                  <a16:creationId xmlns:a16="http://schemas.microsoft.com/office/drawing/2014/main" id="{B0C044C5-D82D-4475-86E8-9C1482D25AA2}"/>
                </a:ext>
              </a:extLst>
            </p:cNvPr>
            <p:cNvSpPr/>
            <p:nvPr/>
          </p:nvSpPr>
          <p:spPr>
            <a:xfrm>
              <a:off x="839416" y="4029244"/>
              <a:ext cx="959855" cy="959855"/>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5">
              <a:extLst>
                <a:ext uri="{FF2B5EF4-FFF2-40B4-BE49-F238E27FC236}">
                  <a16:creationId xmlns:a16="http://schemas.microsoft.com/office/drawing/2014/main" id="{351A798C-7D37-43DF-97AA-D82C8762C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91" y="4110033"/>
              <a:ext cx="746733" cy="746733"/>
            </a:xfrm>
            <a:prstGeom prst="rect">
              <a:avLst/>
            </a:prstGeom>
            <a:ln>
              <a:noFill/>
            </a:ln>
          </p:spPr>
        </p:pic>
      </p:grpSp>
      <p:grpSp>
        <p:nvGrpSpPr>
          <p:cNvPr id="14" name="组合 2">
            <a:extLst>
              <a:ext uri="{FF2B5EF4-FFF2-40B4-BE49-F238E27FC236}">
                <a16:creationId xmlns:a16="http://schemas.microsoft.com/office/drawing/2014/main" id="{CF45668D-F879-4DF6-A4FF-3F272EBC7709}"/>
              </a:ext>
            </a:extLst>
          </p:cNvPr>
          <p:cNvGrpSpPr/>
          <p:nvPr/>
        </p:nvGrpSpPr>
        <p:grpSpPr>
          <a:xfrm>
            <a:off x="388469" y="3764286"/>
            <a:ext cx="719891" cy="719891"/>
            <a:chOff x="3863752" y="4053321"/>
            <a:chExt cx="959855" cy="959855"/>
          </a:xfrm>
        </p:grpSpPr>
        <p:sp>
          <p:nvSpPr>
            <p:cNvPr id="15" name="椭圆 10">
              <a:extLst>
                <a:ext uri="{FF2B5EF4-FFF2-40B4-BE49-F238E27FC236}">
                  <a16:creationId xmlns:a16="http://schemas.microsoft.com/office/drawing/2014/main" id="{C64EE99C-1997-48E9-BFB4-F3A619B1914B}"/>
                </a:ext>
              </a:extLst>
            </p:cNvPr>
            <p:cNvSpPr/>
            <p:nvPr/>
          </p:nvSpPr>
          <p:spPr>
            <a:xfrm>
              <a:off x="3863752" y="4053321"/>
              <a:ext cx="959855" cy="959855"/>
            </a:xfrm>
            <a:prstGeom prst="ellipse">
              <a:avLst/>
            </a:prstGeom>
            <a:solidFill>
              <a:srgbClr val="F1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6" name="图片 16">
              <a:extLst>
                <a:ext uri="{FF2B5EF4-FFF2-40B4-BE49-F238E27FC236}">
                  <a16:creationId xmlns:a16="http://schemas.microsoft.com/office/drawing/2014/main" id="{0E5067DF-57FC-4F30-B292-454BE53BB9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0841" y="4205942"/>
              <a:ext cx="680399" cy="680399"/>
            </a:xfrm>
            <a:prstGeom prst="rect">
              <a:avLst/>
            </a:prstGeom>
            <a:ln>
              <a:noFill/>
            </a:ln>
          </p:spPr>
        </p:pic>
      </p:grpSp>
      <p:sp>
        <p:nvSpPr>
          <p:cNvPr id="18" name="矩形 21">
            <a:extLst>
              <a:ext uri="{FF2B5EF4-FFF2-40B4-BE49-F238E27FC236}">
                <a16:creationId xmlns:a16="http://schemas.microsoft.com/office/drawing/2014/main" id="{8B9DDF4D-2AAB-4D89-BBAE-3BDA95D8D1BD}"/>
              </a:ext>
            </a:extLst>
          </p:cNvPr>
          <p:cNvSpPr/>
          <p:nvPr/>
        </p:nvSpPr>
        <p:spPr>
          <a:xfrm flipV="1">
            <a:off x="439517" y="792572"/>
            <a:ext cx="8264965" cy="45719"/>
          </a:xfrm>
          <a:prstGeom prst="rect">
            <a:avLst/>
          </a:prstGeom>
          <a:solidFill>
            <a:srgbClr val="53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9" name="正方形/長方形 18">
            <a:extLst>
              <a:ext uri="{FF2B5EF4-FFF2-40B4-BE49-F238E27FC236}">
                <a16:creationId xmlns:a16="http://schemas.microsoft.com/office/drawing/2014/main" id="{CADB50C6-EC72-4828-B5C4-19C0B6D25984}"/>
              </a:ext>
            </a:extLst>
          </p:cNvPr>
          <p:cNvSpPr/>
          <p:nvPr/>
        </p:nvSpPr>
        <p:spPr>
          <a:xfrm>
            <a:off x="1275392" y="956285"/>
            <a:ext cx="6497008" cy="5201424"/>
          </a:xfrm>
          <a:prstGeom prst="rect">
            <a:avLst/>
          </a:prstGeom>
        </p:spPr>
        <p:txBody>
          <a:bodyPr wrap="square">
            <a:spAutoFit/>
          </a:bodyPr>
          <a:lstStyle/>
          <a:p>
            <a:r>
              <a:rPr lang="ja-JP" altLang="en-US" sz="2800" b="1" dirty="0">
                <a:latin typeface="メイリオ" panose="020B0604030504040204" pitchFamily="50" charset="-128"/>
                <a:ea typeface="メイリオ" panose="020B0604030504040204" pitchFamily="50" charset="-128"/>
              </a:rPr>
              <a:t>御社の情報をご自由にご記入ください</a:t>
            </a:r>
            <a:endParaRPr lang="en-US" altLang="ja-JP" sz="2800" b="1"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事務所概要</a:t>
            </a:r>
            <a:r>
              <a:rPr lang="en-US" altLang="ja-JP" sz="1600" b="1" dirty="0">
                <a:latin typeface="メイリオ" panose="020B0604030504040204" pitchFamily="50" charset="-128"/>
                <a:ea typeface="メイリオ" panose="020B0604030504040204" pitchFamily="50" charset="-128"/>
              </a:rPr>
              <a:t>】</a:t>
            </a:r>
          </a:p>
          <a:p>
            <a:endParaRPr lang="en-US" altLang="ja-JP" sz="4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司法書士法人○○○○事務所</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株式</a:t>
            </a:r>
            <a:r>
              <a:rPr lang="ja-JP" altLang="en-US" sz="1200" b="1" dirty="0">
                <a:latin typeface="メイリオ" panose="020B0604030504040204" pitchFamily="50" charset="-128"/>
              </a:rPr>
              <a:t>会社□□□□□</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代表者　司法 太郎</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役　員　○○○○　</a:t>
            </a:r>
            <a:r>
              <a:rPr lang="ja-JP" altLang="en-US" sz="1200" b="1" dirty="0">
                <a:latin typeface="メイリオ" panose="020B0604030504040204" pitchFamily="50" charset="-128"/>
              </a:rPr>
              <a:t> ○○○○ </a:t>
            </a:r>
            <a:r>
              <a:rPr lang="ja-JP" altLang="en-US"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rPr>
              <a:t> ○○○○ </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創　業　平成２１年〇月</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solidFill>
                <a:schemeClr val="bg1"/>
              </a:solidFill>
              <a:latin typeface="メイリオ" panose="020B0604030504040204" pitchFamily="50" charset="-128"/>
              <a:ea typeface="メイリオ" panose="020B0604030504040204" pitchFamily="50" charset="-128"/>
            </a:endParaRPr>
          </a:p>
          <a:p>
            <a:endParaRPr lang="en-US" altLang="ja-JP" sz="1200" b="1" dirty="0">
              <a:solidFill>
                <a:schemeClr val="bg1"/>
              </a:solidFill>
              <a:latin typeface="メイリオ" panose="020B0604030504040204" pitchFamily="50" charset="-128"/>
              <a:ea typeface="メイリオ" panose="020B0604030504040204" pitchFamily="50" charset="-128"/>
            </a:endParaRPr>
          </a:p>
          <a:p>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所在地</a:t>
            </a:r>
            <a:r>
              <a:rPr lang="en-US" altLang="ja-JP" sz="1200" b="1" dirty="0">
                <a:solidFill>
                  <a:schemeClr val="bg1"/>
                </a:solidFill>
                <a:latin typeface="メイリオ" panose="020B0604030504040204" pitchFamily="50" charset="-128"/>
                <a:ea typeface="メイリオ" panose="020B0604030504040204" pitchFamily="50" charset="-128"/>
              </a:rPr>
              <a:t>】</a:t>
            </a:r>
          </a:p>
          <a:p>
            <a:r>
              <a:rPr lang="ja-JP" altLang="en-US" sz="1200" b="1" dirty="0">
                <a:solidFill>
                  <a:schemeClr val="bg1"/>
                </a:solidFill>
                <a:latin typeface="メイリオ" panose="020B0604030504040204" pitchFamily="50" charset="-128"/>
                <a:ea typeface="メイリオ" panose="020B0604030504040204" pitchFamily="50" charset="-128"/>
              </a:rPr>
              <a:t>　東京都港区○○ </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a:t>
            </a:r>
            <a:r>
              <a:rPr lang="en-US" altLang="ja-JP" sz="1200" b="1" dirty="0">
                <a:solidFill>
                  <a:schemeClr val="bg1"/>
                </a:solidFill>
                <a:latin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a:t>
            </a:r>
            <a:r>
              <a:rPr lang="en-US" altLang="ja-JP" sz="1200" b="1" dirty="0">
                <a:solidFill>
                  <a:schemeClr val="bg1"/>
                </a:solidFill>
                <a:latin typeface="メイリオ" panose="020B0604030504040204" pitchFamily="50" charset="-128"/>
              </a:rPr>
              <a:t>× </a:t>
            </a:r>
            <a:r>
              <a:rPr lang="ja-JP" altLang="en-US" sz="1200" b="1" dirty="0">
                <a:solidFill>
                  <a:schemeClr val="bg1"/>
                </a:solidFill>
                <a:latin typeface="メイリオ" panose="020B0604030504040204" pitchFamily="50" charset="-128"/>
                <a:ea typeface="メイリオ" panose="020B0604030504040204" pitchFamily="50" charset="-128"/>
              </a:rPr>
              <a:t>△△ビル〇階</a:t>
            </a:r>
            <a:endParaRPr lang="en-US" altLang="ja-JP" sz="1200" b="1" dirty="0">
              <a:solidFill>
                <a:schemeClr val="bg1"/>
              </a:solidFill>
              <a:latin typeface="メイリオ" panose="020B0604030504040204" pitchFamily="50" charset="-128"/>
              <a:ea typeface="メイリオ" panose="020B0604030504040204" pitchFamily="50" charset="-128"/>
            </a:endParaRPr>
          </a:p>
          <a:p>
            <a:r>
              <a:rPr lang="ja-JP" altLang="en-US" sz="1200" b="1" dirty="0">
                <a:solidFill>
                  <a:schemeClr val="bg1"/>
                </a:solidFill>
                <a:latin typeface="メイリオ" panose="020B0604030504040204" pitchFamily="50" charset="-128"/>
                <a:ea typeface="メイリオ" panose="020B0604030504040204" pitchFamily="50" charset="-128"/>
              </a:rPr>
              <a:t>　</a:t>
            </a:r>
            <a:endParaRPr lang="en-US" altLang="ja-JP" sz="1200" b="1" dirty="0">
              <a:solidFill>
                <a:schemeClr val="bg1"/>
              </a:solidFill>
              <a:latin typeface="メイリオ" panose="020B0604030504040204" pitchFamily="50" charset="-128"/>
              <a:ea typeface="メイリオ" panose="020B0604030504040204" pitchFamily="50" charset="-128"/>
            </a:endParaRPr>
          </a:p>
          <a:p>
            <a:endParaRPr lang="en-US" altLang="ja-JP" sz="1200" b="1" dirty="0">
              <a:solidFill>
                <a:schemeClr val="bg1"/>
              </a:solidFill>
              <a:latin typeface="メイリオ" panose="020B0604030504040204" pitchFamily="50" charset="-128"/>
              <a:ea typeface="メイリオ" panose="020B0604030504040204" pitchFamily="50" charset="-128"/>
            </a:endParaRPr>
          </a:p>
          <a:p>
            <a:endParaRPr lang="en-US" altLang="ja-JP" sz="1200" b="1" dirty="0">
              <a:solidFill>
                <a:schemeClr val="bg1"/>
              </a:solidFill>
              <a:latin typeface="メイリオ" panose="020B0604030504040204" pitchFamily="50" charset="-128"/>
              <a:ea typeface="メイリオ" panose="020B0604030504040204" pitchFamily="50" charset="-128"/>
            </a:endParaRPr>
          </a:p>
          <a:p>
            <a:endParaRPr lang="en-US" altLang="ja-JP" sz="1200" b="1" dirty="0">
              <a:solidFill>
                <a:schemeClr val="bg1"/>
              </a:solidFill>
              <a:latin typeface="メイリオ" panose="020B0604030504040204" pitchFamily="50" charset="-128"/>
              <a:ea typeface="メイリオ" panose="020B0604030504040204" pitchFamily="50" charset="-128"/>
            </a:endParaRPr>
          </a:p>
          <a:p>
            <a:endParaRPr lang="en-US" altLang="ja-JP" sz="1200" b="1" dirty="0">
              <a:solidFill>
                <a:schemeClr val="bg1"/>
              </a:solidFill>
              <a:latin typeface="メイリオ" panose="020B0604030504040204" pitchFamily="50" charset="-128"/>
              <a:ea typeface="メイリオ" panose="020B0604030504040204" pitchFamily="50" charset="-128"/>
            </a:endParaRPr>
          </a:p>
          <a:p>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提携先</a:t>
            </a:r>
            <a:r>
              <a:rPr lang="en-US" altLang="ja-JP" sz="1200" b="1" dirty="0">
                <a:solidFill>
                  <a:schemeClr val="bg1"/>
                </a:solidFill>
                <a:latin typeface="メイリオ" panose="020B0604030504040204" pitchFamily="50" charset="-128"/>
                <a:ea typeface="メイリオ" panose="020B0604030504040204" pitchFamily="50" charset="-128"/>
              </a:rPr>
              <a:t>】</a:t>
            </a:r>
          </a:p>
          <a:p>
            <a:r>
              <a:rPr lang="ja-JP" altLang="en-US" sz="1200" b="1" dirty="0">
                <a:solidFill>
                  <a:schemeClr val="bg1"/>
                </a:solidFill>
                <a:latin typeface="メイリオ" panose="020B0604030504040204" pitchFamily="50" charset="-128"/>
                <a:ea typeface="メイリオ" panose="020B0604030504040204" pitchFamily="50" charset="-128"/>
              </a:rPr>
              <a:t>・会計事務所</a:t>
            </a:r>
            <a:endParaRPr lang="en-US" altLang="ja-JP" sz="1200" b="1" dirty="0">
              <a:solidFill>
                <a:schemeClr val="bg1"/>
              </a:solidFill>
              <a:latin typeface="メイリオ" panose="020B0604030504040204" pitchFamily="50" charset="-128"/>
              <a:ea typeface="メイリオ" panose="020B0604030504040204" pitchFamily="50" charset="-128"/>
            </a:endParaRPr>
          </a:p>
          <a:p>
            <a:r>
              <a:rPr lang="ja-JP" altLang="en-US" sz="1200" b="1" dirty="0">
                <a:solidFill>
                  <a:schemeClr val="bg1"/>
                </a:solidFill>
                <a:latin typeface="メイリオ" panose="020B0604030504040204" pitchFamily="50" charset="-128"/>
              </a:rPr>
              <a:t>○○○○　 ○○○○ 　 ○○○○ </a:t>
            </a:r>
            <a:endParaRPr lang="en-US" altLang="ja-JP" sz="1200" b="1" dirty="0">
              <a:solidFill>
                <a:schemeClr val="bg1"/>
              </a:solidFill>
              <a:latin typeface="メイリオ" panose="020B0604030504040204" pitchFamily="50" charset="-128"/>
            </a:endParaRPr>
          </a:p>
          <a:p>
            <a:r>
              <a:rPr lang="ja-JP" altLang="en-US" sz="1200" b="1" dirty="0">
                <a:solidFill>
                  <a:schemeClr val="bg1"/>
                </a:solidFill>
                <a:latin typeface="メイリオ" panose="020B0604030504040204" pitchFamily="50" charset="-128"/>
                <a:ea typeface="メイリオ" panose="020B0604030504040204" pitchFamily="50" charset="-128"/>
              </a:rPr>
              <a:t>・金融機関</a:t>
            </a:r>
            <a:endParaRPr lang="en-US" altLang="ja-JP" sz="1200" b="1" dirty="0">
              <a:solidFill>
                <a:schemeClr val="bg1"/>
              </a:solidFill>
              <a:latin typeface="メイリオ" panose="020B0604030504040204" pitchFamily="50" charset="-128"/>
              <a:ea typeface="メイリオ" panose="020B0604030504040204" pitchFamily="50" charset="-128"/>
            </a:endParaRPr>
          </a:p>
          <a:p>
            <a:r>
              <a:rPr lang="ja-JP" altLang="en-US" sz="1200" b="1" dirty="0">
                <a:solidFill>
                  <a:schemeClr val="bg1"/>
                </a:solidFill>
                <a:latin typeface="メイリオ" panose="020B0604030504040204" pitchFamily="50" charset="-128"/>
                <a:ea typeface="メイリオ" panose="020B0604030504040204" pitchFamily="50" charset="-128"/>
              </a:rPr>
              <a:t>○○銀行　△△銀行　□□信託銀行</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grpSp>
        <p:nvGrpSpPr>
          <p:cNvPr id="21" name="グループ化 20"/>
          <p:cNvGrpSpPr/>
          <p:nvPr/>
        </p:nvGrpSpPr>
        <p:grpSpPr>
          <a:xfrm>
            <a:off x="169012" y="44938"/>
            <a:ext cx="8875058" cy="6112771"/>
            <a:chOff x="169012" y="44938"/>
            <a:chExt cx="8875058" cy="6112771"/>
          </a:xfrm>
        </p:grpSpPr>
        <p:sp>
          <p:nvSpPr>
            <p:cNvPr id="22" name="角丸四角形 21"/>
            <p:cNvSpPr/>
            <p:nvPr/>
          </p:nvSpPr>
          <p:spPr>
            <a:xfrm>
              <a:off x="169012" y="319555"/>
              <a:ext cx="8875058" cy="5838154"/>
            </a:xfrm>
            <a:prstGeom prst="roundRect">
              <a:avLst>
                <a:gd name="adj" fmla="val 615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ホームベース 22"/>
            <p:cNvSpPr/>
            <p:nvPr/>
          </p:nvSpPr>
          <p:spPr>
            <a:xfrm>
              <a:off x="323557" y="44938"/>
              <a:ext cx="1757008" cy="53788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kumimoji="1" lang="en-US" altLang="ja-JP" sz="1400" dirty="0">
                  <a:latin typeface="Impact" panose="020B0806030902050204" pitchFamily="34" charset="0"/>
                </a:rPr>
                <a:t>Check!</a:t>
              </a:r>
            </a:p>
            <a:p>
              <a:pPr algn="ctr"/>
              <a:r>
                <a:rPr kumimoji="1" lang="ja-JP" altLang="en-US" sz="1200" b="1" dirty="0"/>
                <a:t>編集してください</a:t>
              </a:r>
              <a:endParaRPr kumimoji="1" lang="ja-JP" altLang="en-US" sz="1100" b="1" dirty="0"/>
            </a:p>
          </p:txBody>
        </p:sp>
      </p:grpSp>
      <p:grpSp>
        <p:nvGrpSpPr>
          <p:cNvPr id="4" name="グループ化 3"/>
          <p:cNvGrpSpPr/>
          <p:nvPr/>
        </p:nvGrpSpPr>
        <p:grpSpPr>
          <a:xfrm>
            <a:off x="5978431" y="2000712"/>
            <a:ext cx="2429804" cy="2483465"/>
            <a:chOff x="5978431" y="2000712"/>
            <a:chExt cx="2429804" cy="2483465"/>
          </a:xfrm>
        </p:grpSpPr>
        <p:sp>
          <p:nvSpPr>
            <p:cNvPr id="27" name="正方形/長方形 26"/>
            <p:cNvSpPr/>
            <p:nvPr/>
          </p:nvSpPr>
          <p:spPr>
            <a:xfrm>
              <a:off x="5978431" y="2000712"/>
              <a:ext cx="2429804" cy="248346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373906" y="2353235"/>
              <a:ext cx="1505227" cy="2104048"/>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426600" y="2612583"/>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575612" y="2612583"/>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7001106" y="2612583"/>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426600" y="2977060"/>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6575612" y="2977060"/>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001106" y="2977060"/>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426600" y="3343517"/>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575612" y="3343517"/>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001106" y="3343517"/>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7433904" y="3732434"/>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487349" y="3333107"/>
              <a:ext cx="783568" cy="1119403"/>
            </a:xfrm>
            <a:prstGeom prst="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582916" y="3732434"/>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008410" y="3732434"/>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524210" y="3544203"/>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949704" y="3544203"/>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7535797" y="3895592"/>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961291" y="3895592"/>
              <a:ext cx="242047"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8863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a:xfrm>
            <a:off x="6961289" y="6483935"/>
            <a:ext cx="2057400" cy="365125"/>
          </a:xfrm>
        </p:spPr>
        <p:txBody>
          <a:bodyPr/>
          <a:lstStyle/>
          <a:p>
            <a:fld id="{973C32F0-AC67-4652-A9E0-16BE7F53E430}" type="slidenum">
              <a:rPr kumimoji="1" lang="ja-JP" altLang="en-US" smtClean="0">
                <a:latin typeface="メイリオ" panose="020B0604030504040204" pitchFamily="50" charset="-128"/>
                <a:ea typeface="メイリオ" panose="020B0604030504040204" pitchFamily="50" charset="-128"/>
              </a:rPr>
              <a:t>5</a:t>
            </a:fld>
            <a:endParaRPr kumimoji="1" lang="ja-JP" altLang="en-US"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6">
            <a:extLst>
              <a:ext uri="{FF2B5EF4-FFF2-40B4-BE49-F238E27FC236}">
                <a16:creationId xmlns:a16="http://schemas.microsoft.com/office/drawing/2014/main" id="{0C1EA272-AE60-44AF-BA67-271040246DCF}"/>
              </a:ext>
            </a:extLst>
          </p:cNvPr>
          <p:cNvSpPr txBox="1">
            <a:spLocks/>
          </p:cNvSpPr>
          <p:nvPr/>
        </p:nvSpPr>
        <p:spPr>
          <a:xfrm>
            <a:off x="7660191" y="7009644"/>
            <a:ext cx="2494016" cy="40265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5A1910-F81F-4E9C-974D-F353A003AB2B}" type="slidenum">
              <a:rPr lang="ja-JP" altLang="en-US" smtClean="0"/>
              <a:pPr/>
              <a:t>5</a:t>
            </a:fld>
            <a:endParaRPr lang="ja-JP" altLang="en-US" dirty="0"/>
          </a:p>
        </p:txBody>
      </p:sp>
      <p:sp>
        <p:nvSpPr>
          <p:cNvPr id="11" name="正方形/長方形 10">
            <a:extLst>
              <a:ext uri="{FF2B5EF4-FFF2-40B4-BE49-F238E27FC236}">
                <a16:creationId xmlns:a16="http://schemas.microsoft.com/office/drawing/2014/main" id="{DC2E77F7-BE81-4076-AD2F-B6CC7533E538}"/>
              </a:ext>
            </a:extLst>
          </p:cNvPr>
          <p:cNvSpPr/>
          <p:nvPr/>
        </p:nvSpPr>
        <p:spPr>
          <a:xfrm>
            <a:off x="898146" y="953280"/>
            <a:ext cx="7974144" cy="99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nSpc>
                <a:spcPct val="110000"/>
              </a:lnSpc>
            </a:pPr>
            <a:r>
              <a:rPr lang="en-US" altLang="ja-JP" sz="3200" b="1" dirty="0">
                <a:solidFill>
                  <a:schemeClr val="tx1"/>
                </a:solidFill>
                <a:latin typeface="メイリオ" panose="020B0604030504040204" pitchFamily="50" charset="-128"/>
                <a:ea typeface="メイリオ" panose="020B0604030504040204" pitchFamily="50" charset="-128"/>
              </a:rPr>
              <a:t>2025</a:t>
            </a:r>
            <a:r>
              <a:rPr lang="ja-JP" altLang="en-US" sz="3200" b="1" dirty="0">
                <a:solidFill>
                  <a:schemeClr val="tx1"/>
                </a:solidFill>
                <a:latin typeface="メイリオ" panose="020B0604030504040204" pitchFamily="50" charset="-128"/>
                <a:ea typeface="メイリオ" panose="020B0604030504040204" pitchFamily="50" charset="-128"/>
              </a:rPr>
              <a:t>年の認知症患者数は</a:t>
            </a:r>
            <a:r>
              <a:rPr lang="ja-JP" altLang="en-US" sz="3200" b="1" dirty="0">
                <a:solidFill>
                  <a:srgbClr val="FF0000"/>
                </a:solidFill>
                <a:latin typeface="メイリオ" panose="020B0604030504040204" pitchFamily="50" charset="-128"/>
                <a:ea typeface="メイリオ" panose="020B0604030504040204" pitchFamily="50" charset="-128"/>
              </a:rPr>
              <a:t>約</a:t>
            </a:r>
            <a:r>
              <a:rPr lang="en-US" altLang="ja-JP" sz="3200" b="1" dirty="0">
                <a:solidFill>
                  <a:srgbClr val="FF0000"/>
                </a:solidFill>
                <a:latin typeface="メイリオ" panose="020B0604030504040204" pitchFamily="50" charset="-128"/>
                <a:ea typeface="メイリオ" panose="020B0604030504040204" pitchFamily="50" charset="-128"/>
              </a:rPr>
              <a:t>730</a:t>
            </a:r>
            <a:r>
              <a:rPr lang="ja-JP" altLang="en-US" sz="3200" b="1" dirty="0">
                <a:solidFill>
                  <a:srgbClr val="FF0000"/>
                </a:solidFill>
                <a:latin typeface="メイリオ" panose="020B0604030504040204" pitchFamily="50" charset="-128"/>
                <a:ea typeface="メイリオ" panose="020B0604030504040204" pitchFamily="50" charset="-128"/>
              </a:rPr>
              <a:t>万人！</a:t>
            </a:r>
            <a:endParaRPr lang="en-US" altLang="ja-JP" sz="3200" b="1" dirty="0">
              <a:solidFill>
                <a:srgbClr val="FF0000"/>
              </a:solidFill>
              <a:latin typeface="メイリオ" panose="020B0604030504040204" pitchFamily="50" charset="-128"/>
              <a:ea typeface="メイリオ" panose="020B0604030504040204" pitchFamily="50" charset="-128"/>
            </a:endParaRPr>
          </a:p>
          <a:p>
            <a:pPr>
              <a:lnSpc>
                <a:spcPct val="110000"/>
              </a:lnSpc>
            </a:pPr>
            <a:r>
              <a:rPr lang="ja-JP" altLang="en-US" sz="3200" b="1" dirty="0">
                <a:solidFill>
                  <a:schemeClr val="tx1"/>
                </a:solidFill>
                <a:latin typeface="メイリオ" panose="020B0604030504040204" pitchFamily="50" charset="-128"/>
                <a:ea typeface="メイリオ" panose="020B0604030504040204" pitchFamily="50" charset="-128"/>
              </a:rPr>
              <a:t>→高齢者の</a:t>
            </a:r>
            <a:r>
              <a:rPr lang="ja-JP" altLang="en-US" sz="3200" b="1" dirty="0">
                <a:solidFill>
                  <a:srgbClr val="FF0000"/>
                </a:solidFill>
                <a:latin typeface="メイリオ" panose="020B0604030504040204" pitchFamily="50" charset="-128"/>
                <a:ea typeface="メイリオ" panose="020B0604030504040204" pitchFamily="50" charset="-128"/>
              </a:rPr>
              <a:t>約</a:t>
            </a:r>
            <a:r>
              <a:rPr lang="en-US" altLang="ja-JP" sz="3200" b="1" dirty="0">
                <a:solidFill>
                  <a:srgbClr val="FF0000"/>
                </a:solidFill>
                <a:latin typeface="メイリオ" panose="020B0604030504040204" pitchFamily="50" charset="-128"/>
                <a:ea typeface="メイリオ" panose="020B0604030504040204" pitchFamily="50" charset="-128"/>
              </a:rPr>
              <a:t>20</a:t>
            </a:r>
            <a:r>
              <a:rPr lang="ja-JP" altLang="en-US" sz="3200" b="1" dirty="0">
                <a:solidFill>
                  <a:srgbClr val="FF0000"/>
                </a:solidFill>
                <a:latin typeface="メイリオ" panose="020B0604030504040204" pitchFamily="50" charset="-128"/>
                <a:ea typeface="メイリオ" panose="020B0604030504040204" pitchFamily="50" charset="-128"/>
              </a:rPr>
              <a:t>％　</a:t>
            </a:r>
            <a:r>
              <a:rPr lang="en-US" altLang="ja-JP" sz="2000" dirty="0">
                <a:solidFill>
                  <a:schemeClr val="tx1"/>
                </a:solidFill>
                <a:latin typeface="メイリオ" panose="020B0604030504040204" pitchFamily="50" charset="-128"/>
                <a:ea typeface="メイリオ" panose="020B0604030504040204" pitchFamily="50" charset="-128"/>
              </a:rPr>
              <a:t>(※</a:t>
            </a:r>
            <a:r>
              <a:rPr lang="ja-JP" altLang="en-US" sz="2000" dirty="0">
                <a:solidFill>
                  <a:schemeClr val="tx1"/>
                </a:solidFill>
                <a:latin typeface="メイリオ" panose="020B0604030504040204" pitchFamily="50" charset="-128"/>
                <a:ea typeface="メイリオ" panose="020B0604030504040204" pitchFamily="50" charset="-128"/>
              </a:rPr>
              <a:t>推定値</a:t>
            </a:r>
            <a:r>
              <a:rPr lang="en-US" altLang="ja-JP" sz="2000" dirty="0">
                <a:solidFill>
                  <a:schemeClr val="tx1"/>
                </a:solidFill>
                <a:latin typeface="メイリオ" panose="020B0604030504040204" pitchFamily="50" charset="-128"/>
                <a:ea typeface="メイリオ" panose="020B0604030504040204" pitchFamily="50" charset="-128"/>
              </a:rPr>
              <a:t>)</a:t>
            </a:r>
            <a:endParaRPr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17385B89-C4B2-491F-B33C-5F1E0EA4833A}"/>
              </a:ext>
            </a:extLst>
          </p:cNvPr>
          <p:cNvSpPr/>
          <p:nvPr/>
        </p:nvSpPr>
        <p:spPr>
          <a:xfrm>
            <a:off x="898146" y="6507448"/>
            <a:ext cx="8003097" cy="261610"/>
          </a:xfrm>
          <a:prstGeom prst="rect">
            <a:avLst/>
          </a:prstGeom>
        </p:spPr>
        <p:txBody>
          <a:bodyPr wrap="square">
            <a:spAutoFit/>
          </a:bodyPr>
          <a:lstStyle/>
          <a:p>
            <a:pPr algn="ctr"/>
            <a:r>
              <a:rPr lang="ja-JP" altLang="en-US" sz="1050" dirty="0">
                <a:solidFill>
                  <a:srgbClr val="333333"/>
                </a:solidFill>
                <a:latin typeface="メイリオ" panose="020B0604030504040204" pitchFamily="50" charset="-128"/>
                <a:ea typeface="メイリオ" panose="020B0604030504040204" pitchFamily="50" charset="-128"/>
              </a:rPr>
              <a:t>出典：認知症施策推進総合戦略（新オレンジプラン）～認知症高齢者等にやさしい地域づくりに向けて～の概要（厚生労働省）</a:t>
            </a:r>
            <a:endParaRPr lang="ja-JP" altLang="en-US" sz="1050"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8B8463D-0BEF-4725-B351-23825E893FDB}"/>
              </a:ext>
            </a:extLst>
          </p:cNvPr>
          <p:cNvSpPr/>
          <p:nvPr/>
        </p:nvSpPr>
        <p:spPr>
          <a:xfrm>
            <a:off x="4609071" y="4078548"/>
            <a:ext cx="799414" cy="3081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7" name="Picture 4" descr="[å³]æ¥æ¬ã«ãããèªç¥çã®äººã®å°æ¥æ¨è¨">
            <a:extLst>
              <a:ext uri="{FF2B5EF4-FFF2-40B4-BE49-F238E27FC236}">
                <a16:creationId xmlns:a16="http://schemas.microsoft.com/office/drawing/2014/main" id="{8F7BBB3F-20B4-4F78-937C-1EDBDCF9FE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8146" y="2035766"/>
            <a:ext cx="7617204" cy="439481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ABDB9122-C14D-485C-9B8D-1E579B006917}"/>
              </a:ext>
            </a:extLst>
          </p:cNvPr>
          <p:cNvSpPr/>
          <p:nvPr/>
        </p:nvSpPr>
        <p:spPr>
          <a:xfrm>
            <a:off x="3825904" y="3612604"/>
            <a:ext cx="880844" cy="308103"/>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F9A25C4-551C-43ED-86A3-E22D85AE0548}"/>
              </a:ext>
            </a:extLst>
          </p:cNvPr>
          <p:cNvSpPr/>
          <p:nvPr/>
        </p:nvSpPr>
        <p:spPr>
          <a:xfrm>
            <a:off x="0" y="0"/>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3600" dirty="0">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年問題と認知症①</a:t>
            </a:r>
          </a:p>
        </p:txBody>
      </p:sp>
    </p:spTree>
    <p:extLst>
      <p:ext uri="{BB962C8B-B14F-4D97-AF65-F5344CB8AC3E}">
        <p14:creationId xmlns:p14="http://schemas.microsoft.com/office/powerpoint/2010/main" val="296318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3600" dirty="0">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年問題と認知症②</a:t>
            </a: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8612966" y="6412199"/>
            <a:ext cx="410255" cy="365125"/>
          </a:xfrm>
        </p:spPr>
        <p:txBody>
          <a:bodyPr/>
          <a:lstStyle/>
          <a:p>
            <a:fld id="{973C32F0-AC67-4652-A9E0-16BE7F53E430}" type="slidenum">
              <a:rPr kumimoji="1" lang="ja-JP" altLang="en-US" sz="1400" smtClean="0"/>
              <a:t>6</a:t>
            </a:fld>
            <a:endParaRPr kumimoji="1" lang="ja-JP" altLang="en-US" sz="1400" dirty="0"/>
          </a:p>
        </p:txBody>
      </p:sp>
      <p:sp>
        <p:nvSpPr>
          <p:cNvPr id="11" name="テキスト ボックス 24">
            <a:extLst>
              <a:ext uri="{FF2B5EF4-FFF2-40B4-BE49-F238E27FC236}">
                <a16:creationId xmlns:a16="http://schemas.microsoft.com/office/drawing/2014/main" id="{DD4F0743-5F16-DB4B-BC97-77E48BED207B}"/>
              </a:ext>
            </a:extLst>
          </p:cNvPr>
          <p:cNvSpPr txBox="1"/>
          <p:nvPr/>
        </p:nvSpPr>
        <p:spPr>
          <a:xfrm>
            <a:off x="89510" y="5091987"/>
            <a:ext cx="9011118" cy="954107"/>
          </a:xfrm>
          <a:prstGeom prst="rect">
            <a:avLst/>
          </a:prstGeom>
          <a:noFill/>
        </p:spPr>
        <p:txBody>
          <a:bodyPr wrap="square" rtlCol="0">
            <a:spAutoFit/>
          </a:bodyPr>
          <a:lst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a:lstStyle>
          <a:p>
            <a:pPr defTabSz="1008309"/>
            <a:r>
              <a:rPr lang="en-US" altLang="ja-JP" sz="2400" b="1" dirty="0">
                <a:latin typeface="Meiryo" panose="020B0604030504040204" pitchFamily="34" charset="-128"/>
                <a:ea typeface="Meiryo" panose="020B0604030504040204" pitchFamily="34" charset="-128"/>
              </a:rPr>
              <a:t>2025</a:t>
            </a:r>
            <a:r>
              <a:rPr lang="ja-JP" altLang="en-US" sz="2400" b="1" dirty="0">
                <a:latin typeface="Meiryo" panose="020B0604030504040204" pitchFamily="34" charset="-128"/>
                <a:ea typeface="Meiryo" panose="020B0604030504040204" pitchFamily="34" charset="-128"/>
              </a:rPr>
              <a:t>年には国民の総資産のうち</a:t>
            </a:r>
            <a:r>
              <a:rPr lang="en-US" altLang="ja-JP" sz="2800" b="1" dirty="0">
                <a:solidFill>
                  <a:srgbClr val="FF0000"/>
                </a:solidFill>
                <a:latin typeface="Meiryo" panose="020B0604030504040204" pitchFamily="34" charset="-128"/>
                <a:ea typeface="Meiryo" panose="020B0604030504040204" pitchFamily="34" charset="-128"/>
              </a:rPr>
              <a:t>10.4%</a:t>
            </a:r>
            <a:r>
              <a:rPr lang="ja-JP" altLang="en-US" sz="2400" b="1" dirty="0">
                <a:latin typeface="Meiryo" panose="020B0604030504040204" pitchFamily="34" charset="-128"/>
                <a:ea typeface="Meiryo" panose="020B0604030504040204" pitchFamily="34" charset="-128"/>
              </a:rPr>
              <a:t>が認知症患者の資産に</a:t>
            </a:r>
            <a:endParaRPr lang="en-US" altLang="ja-JP" sz="2400" b="1" dirty="0">
              <a:latin typeface="Meiryo" panose="020B0604030504040204" pitchFamily="34" charset="-128"/>
              <a:ea typeface="Meiryo" panose="020B0604030504040204" pitchFamily="34" charset="-128"/>
            </a:endParaRPr>
          </a:p>
          <a:p>
            <a:pPr defTabSz="1008309"/>
            <a:r>
              <a:rPr kumimoji="0" lang="ja-JP" altLang="en-US" sz="2400" b="1" dirty="0">
                <a:latin typeface="Meiryo" panose="020B0604030504040204" pitchFamily="34" charset="-128"/>
                <a:ea typeface="Meiryo" panose="020B0604030504040204" pitchFamily="34" charset="-128"/>
              </a:rPr>
              <a:t>　　　　　　　 </a:t>
            </a:r>
            <a:r>
              <a:rPr kumimoji="0" lang="ja-JP" altLang="en-US" sz="2800" b="1" dirty="0">
                <a:solidFill>
                  <a:srgbClr val="FF0000"/>
                </a:solidFill>
                <a:latin typeface="Meiryo" panose="020B0604030504040204" pitchFamily="34" charset="-128"/>
                <a:ea typeface="Meiryo" panose="020B0604030504040204" pitchFamily="34" charset="-128"/>
              </a:rPr>
              <a:t>→日本経済全体に大打撃</a:t>
            </a:r>
            <a:endParaRPr kumimoji="0" lang="en-US" altLang="ja-JP" sz="2400" b="1" dirty="0">
              <a:solidFill>
                <a:srgbClr val="FF0000"/>
              </a:solidFill>
              <a:latin typeface="Meiryo" panose="020B0604030504040204" pitchFamily="34" charset="-128"/>
              <a:ea typeface="Meiryo" panose="020B0604030504040204" pitchFamily="34" charset="-128"/>
            </a:endParaRPr>
          </a:p>
        </p:txBody>
      </p:sp>
      <p:sp>
        <p:nvSpPr>
          <p:cNvPr id="12" name="テキスト ボックス 35">
            <a:extLst>
              <a:ext uri="{FF2B5EF4-FFF2-40B4-BE49-F238E27FC236}">
                <a16:creationId xmlns:a16="http://schemas.microsoft.com/office/drawing/2014/main" id="{8908ABEA-CC3A-7442-9617-7CA465C0B405}"/>
              </a:ext>
            </a:extLst>
          </p:cNvPr>
          <p:cNvSpPr txBox="1"/>
          <p:nvPr/>
        </p:nvSpPr>
        <p:spPr>
          <a:xfrm>
            <a:off x="5254235" y="6481498"/>
            <a:ext cx="3474028" cy="295915"/>
          </a:xfrm>
          <a:prstGeom prst="rect">
            <a:avLst/>
          </a:prstGeom>
          <a:noFill/>
        </p:spPr>
        <p:txBody>
          <a:bodyPr wrap="none" rtlCol="0">
            <a:spAutoFit/>
          </a:bodyPr>
          <a:lst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a:lstStyle>
          <a:p>
            <a:pPr defTabSz="1008309"/>
            <a:r>
              <a:rPr lang="ja-JP" altLang="en-US" sz="1323" dirty="0">
                <a:solidFill>
                  <a:srgbClr val="000000"/>
                </a:solidFill>
                <a:latin typeface="Meiryo" panose="020B0604030504040204" pitchFamily="34" charset="-128"/>
                <a:ea typeface="Meiryo" panose="020B0604030504040204" pitchFamily="34" charset="-128"/>
              </a:rPr>
              <a:t>日本経済新聞　</a:t>
            </a:r>
            <a:r>
              <a:rPr lang="en-US" altLang="ja-JP" sz="1323" dirty="0">
                <a:solidFill>
                  <a:srgbClr val="000000"/>
                </a:solidFill>
                <a:latin typeface="Meiryo" panose="020B0604030504040204" pitchFamily="34" charset="-128"/>
                <a:ea typeface="Meiryo" panose="020B0604030504040204" pitchFamily="34" charset="-128"/>
              </a:rPr>
              <a:t>2018</a:t>
            </a:r>
            <a:r>
              <a:rPr lang="ja-JP" altLang="en-US" sz="1323" dirty="0">
                <a:solidFill>
                  <a:srgbClr val="000000"/>
                </a:solidFill>
                <a:latin typeface="Meiryo" panose="020B0604030504040204" pitchFamily="34" charset="-128"/>
                <a:ea typeface="Meiryo" panose="020B0604030504040204" pitchFamily="34" charset="-128"/>
              </a:rPr>
              <a:t>年</a:t>
            </a:r>
            <a:r>
              <a:rPr lang="en-US" altLang="ja-JP" sz="1323" dirty="0">
                <a:solidFill>
                  <a:srgbClr val="000000"/>
                </a:solidFill>
                <a:latin typeface="Meiryo" panose="020B0604030504040204" pitchFamily="34" charset="-128"/>
                <a:ea typeface="Meiryo" panose="020B0604030504040204" pitchFamily="34" charset="-128"/>
              </a:rPr>
              <a:t>8</a:t>
            </a:r>
            <a:r>
              <a:rPr lang="ja-JP" altLang="en-US" sz="1323" dirty="0">
                <a:solidFill>
                  <a:srgbClr val="000000"/>
                </a:solidFill>
                <a:latin typeface="Meiryo" panose="020B0604030504040204" pitchFamily="34" charset="-128"/>
                <a:ea typeface="Meiryo" panose="020B0604030504040204" pitchFamily="34" charset="-128"/>
              </a:rPr>
              <a:t>月</a:t>
            </a:r>
            <a:r>
              <a:rPr lang="en-US" altLang="ja-JP" sz="1323" dirty="0">
                <a:solidFill>
                  <a:srgbClr val="000000"/>
                </a:solidFill>
                <a:latin typeface="Meiryo" panose="020B0604030504040204" pitchFamily="34" charset="-128"/>
                <a:ea typeface="Meiryo" panose="020B0604030504040204" pitchFamily="34" charset="-128"/>
              </a:rPr>
              <a:t>26</a:t>
            </a:r>
            <a:r>
              <a:rPr lang="ja-JP" altLang="en-US" sz="1323" dirty="0">
                <a:solidFill>
                  <a:srgbClr val="000000"/>
                </a:solidFill>
                <a:latin typeface="Meiryo" panose="020B0604030504040204" pitchFamily="34" charset="-128"/>
                <a:ea typeface="Meiryo" panose="020B0604030504040204" pitchFamily="34" charset="-128"/>
              </a:rPr>
              <a:t>日朝刊第１面</a:t>
            </a:r>
          </a:p>
        </p:txBody>
      </p:sp>
      <p:pic>
        <p:nvPicPr>
          <p:cNvPr id="13" name="図 12" descr="文字と写真のスクリーンショット&#10;&#10;自動的に生成された説明">
            <a:extLst>
              <a:ext uri="{FF2B5EF4-FFF2-40B4-BE49-F238E27FC236}">
                <a16:creationId xmlns:a16="http://schemas.microsoft.com/office/drawing/2014/main" id="{48D74711-1AE0-4CB7-A283-A0120C28A207}"/>
              </a:ext>
            </a:extLst>
          </p:cNvPr>
          <p:cNvPicPr>
            <a:picLocks noChangeAspect="1"/>
          </p:cNvPicPr>
          <p:nvPr/>
        </p:nvPicPr>
        <p:blipFill>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tretch>
            <a:fillRect/>
          </a:stretch>
        </p:blipFill>
        <p:spPr>
          <a:xfrm>
            <a:off x="857543" y="787113"/>
            <a:ext cx="7263001" cy="4438955"/>
          </a:xfrm>
          <a:prstGeom prst="rect">
            <a:avLst/>
          </a:prstGeom>
        </p:spPr>
      </p:pic>
      <p:sp>
        <p:nvSpPr>
          <p:cNvPr id="14" name="テキスト ボックス 13">
            <a:extLst>
              <a:ext uri="{FF2B5EF4-FFF2-40B4-BE49-F238E27FC236}">
                <a16:creationId xmlns:a16="http://schemas.microsoft.com/office/drawing/2014/main" id="{C20D6D30-2150-41DA-892E-F2165DCB8282}"/>
              </a:ext>
            </a:extLst>
          </p:cNvPr>
          <p:cNvSpPr txBox="1"/>
          <p:nvPr/>
        </p:nvSpPr>
        <p:spPr>
          <a:xfrm>
            <a:off x="2387050" y="5958278"/>
            <a:ext cx="4844259" cy="523220"/>
          </a:xfrm>
          <a:prstGeom prst="rect">
            <a:avLst/>
          </a:prstGeom>
          <a:noFill/>
        </p:spPr>
        <p:txBody>
          <a:bodyPr wrap="square">
            <a:spAutoFit/>
          </a:bodyPr>
          <a:lstStyle/>
          <a:p>
            <a:r>
              <a:rPr lang="ja-JP" altLang="en-US" sz="2800" b="1" dirty="0">
                <a:solidFill>
                  <a:srgbClr val="FF0000"/>
                </a:solidFill>
                <a:latin typeface="メイリオ" panose="020B0604030504040204" pitchFamily="50" charset="-128"/>
                <a:ea typeface="メイリオ" panose="020B0604030504040204" pitchFamily="50" charset="-128"/>
                <a:cs typeface="Arial" panose="020B0604020202020204" pitchFamily="34" charset="0"/>
              </a:rPr>
              <a:t>専門家による対策が急務！</a:t>
            </a:r>
            <a:endParaRPr lang="ja-JP" altLang="en-US" sz="2800" b="1" dirty="0"/>
          </a:p>
        </p:txBody>
      </p:sp>
    </p:spTree>
    <p:extLst>
      <p:ext uri="{BB962C8B-B14F-4D97-AF65-F5344CB8AC3E}">
        <p14:creationId xmlns:p14="http://schemas.microsoft.com/office/powerpoint/2010/main" val="199066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矢印: 下 47">
            <a:extLst>
              <a:ext uri="{FF2B5EF4-FFF2-40B4-BE49-F238E27FC236}">
                <a16:creationId xmlns:a16="http://schemas.microsoft.com/office/drawing/2014/main" id="{46C160D5-E31F-4DFF-8069-89FE308C6F13}"/>
              </a:ext>
            </a:extLst>
          </p:cNvPr>
          <p:cNvSpPr/>
          <p:nvPr/>
        </p:nvSpPr>
        <p:spPr>
          <a:xfrm>
            <a:off x="4130222" y="3805276"/>
            <a:ext cx="757281" cy="809010"/>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7D5A3DBC-A180-467F-949A-4D0458DF00B4}"/>
              </a:ext>
            </a:extLst>
          </p:cNvPr>
          <p:cNvSpPr>
            <a:spLocks noGrp="1"/>
          </p:cNvSpPr>
          <p:nvPr>
            <p:ph type="sldNum" sz="quarter" idx="12"/>
          </p:nvPr>
        </p:nvSpPr>
        <p:spPr>
          <a:xfrm>
            <a:off x="8568350" y="6418731"/>
            <a:ext cx="499488" cy="365125"/>
          </a:xfrm>
        </p:spPr>
        <p:txBody>
          <a:bodyPr/>
          <a:lstStyle/>
          <a:p>
            <a:fld id="{973C32F0-AC67-4652-A9E0-16BE7F53E430}" type="slidenum">
              <a:rPr kumimoji="1" lang="ja-JP" altLang="en-US" sz="1400" smtClean="0"/>
              <a:t>7</a:t>
            </a:fld>
            <a:endParaRPr kumimoji="1" lang="ja-JP" altLang="en-US" dirty="0"/>
          </a:p>
        </p:txBody>
      </p:sp>
      <p:sp>
        <p:nvSpPr>
          <p:cNvPr id="18" name="正方形/長方形 17">
            <a:extLst>
              <a:ext uri="{FF2B5EF4-FFF2-40B4-BE49-F238E27FC236}">
                <a16:creationId xmlns:a16="http://schemas.microsoft.com/office/drawing/2014/main" id="{6FA0F269-BB44-477D-9F94-6F01DBDF8E94}"/>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生前対策のフレームワーク</a:t>
            </a:r>
          </a:p>
        </p:txBody>
      </p:sp>
      <p:sp>
        <p:nvSpPr>
          <p:cNvPr id="13" name="スライド番号プレースホルダー 6">
            <a:extLst>
              <a:ext uri="{FF2B5EF4-FFF2-40B4-BE49-F238E27FC236}">
                <a16:creationId xmlns:a16="http://schemas.microsoft.com/office/drawing/2014/main" id="{0C1EA272-AE60-44AF-BA67-271040246DCF}"/>
              </a:ext>
            </a:extLst>
          </p:cNvPr>
          <p:cNvSpPr txBox="1">
            <a:spLocks/>
          </p:cNvSpPr>
          <p:nvPr/>
        </p:nvSpPr>
        <p:spPr>
          <a:xfrm>
            <a:off x="7660191" y="7009644"/>
            <a:ext cx="2494016" cy="40265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5A1910-F81F-4E9C-974D-F353A003AB2B}" type="slidenum">
              <a:rPr lang="ja-JP" altLang="en-US" smtClean="0"/>
              <a:pPr/>
              <a:t>7</a:t>
            </a:fld>
            <a:endParaRPr lang="ja-JP" altLang="en-US" dirty="0"/>
          </a:p>
        </p:txBody>
      </p:sp>
      <p:sp>
        <p:nvSpPr>
          <p:cNvPr id="6" name="矩形: 圆角 9">
            <a:extLst>
              <a:ext uri="{FF2B5EF4-FFF2-40B4-BE49-F238E27FC236}">
                <a16:creationId xmlns:a16="http://schemas.microsoft.com/office/drawing/2014/main" id="{5FA45BD6-05A3-4E7E-A4DF-152099357E20}"/>
              </a:ext>
            </a:extLst>
          </p:cNvPr>
          <p:cNvSpPr/>
          <p:nvPr/>
        </p:nvSpPr>
        <p:spPr>
          <a:xfrm>
            <a:off x="1891571" y="4621475"/>
            <a:ext cx="5057794" cy="2100000"/>
          </a:xfrm>
          <a:prstGeom prst="roundRect">
            <a:avLst>
              <a:gd name="adj" fmla="val 537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0" dirty="0">
              <a:latin typeface="メイリオ" panose="020B0604030504040204" pitchFamily="50" charset="-128"/>
            </a:endParaRPr>
          </a:p>
        </p:txBody>
      </p:sp>
      <p:sp>
        <p:nvSpPr>
          <p:cNvPr id="7" name="四角形: 角を丸くする 6">
            <a:extLst>
              <a:ext uri="{FF2B5EF4-FFF2-40B4-BE49-F238E27FC236}">
                <a16:creationId xmlns:a16="http://schemas.microsoft.com/office/drawing/2014/main" id="{40D79D14-1A20-4510-B0D1-79501FA1E7BB}"/>
              </a:ext>
            </a:extLst>
          </p:cNvPr>
          <p:cNvSpPr/>
          <p:nvPr/>
        </p:nvSpPr>
        <p:spPr>
          <a:xfrm>
            <a:off x="3003377" y="5536797"/>
            <a:ext cx="3145577" cy="723061"/>
          </a:xfrm>
          <a:prstGeom prst="roundRect">
            <a:avLst/>
          </a:prstGeom>
          <a:solidFill>
            <a:schemeClr val="bg1"/>
          </a:solidFill>
          <a:ln w="19050">
            <a:solidFill>
              <a:srgbClr val="B2A8F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9" name="矩形: 圆角 6">
            <a:extLst>
              <a:ext uri="{FF2B5EF4-FFF2-40B4-BE49-F238E27FC236}">
                <a16:creationId xmlns:a16="http://schemas.microsoft.com/office/drawing/2014/main" id="{938B4248-E5FC-4BAC-BAC5-8EBB4C347367}"/>
              </a:ext>
            </a:extLst>
          </p:cNvPr>
          <p:cNvSpPr/>
          <p:nvPr/>
        </p:nvSpPr>
        <p:spPr>
          <a:xfrm>
            <a:off x="627964" y="990586"/>
            <a:ext cx="2415517" cy="2728356"/>
          </a:xfrm>
          <a:prstGeom prst="roundRect">
            <a:avLst>
              <a:gd name="adj" fmla="val 5379"/>
            </a:avLst>
          </a:prstGeom>
          <a:noFill/>
          <a:ln>
            <a:solidFill>
              <a:srgbClr val="B2A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0" dirty="0">
              <a:latin typeface="メイリオ" panose="020B0604030504040204" pitchFamily="50" charset="-128"/>
            </a:endParaRPr>
          </a:p>
        </p:txBody>
      </p:sp>
      <p:sp>
        <p:nvSpPr>
          <p:cNvPr id="10" name="矩形 17">
            <a:extLst>
              <a:ext uri="{FF2B5EF4-FFF2-40B4-BE49-F238E27FC236}">
                <a16:creationId xmlns:a16="http://schemas.microsoft.com/office/drawing/2014/main" id="{01CC379E-D031-4A60-B126-2E1BFC10B1E9}"/>
              </a:ext>
            </a:extLst>
          </p:cNvPr>
          <p:cNvSpPr/>
          <p:nvPr/>
        </p:nvSpPr>
        <p:spPr>
          <a:xfrm>
            <a:off x="903708" y="1069737"/>
            <a:ext cx="1864030" cy="369332"/>
          </a:xfrm>
          <a:prstGeom prst="rect">
            <a:avLst/>
          </a:prstGeom>
          <a:solidFill>
            <a:srgbClr val="B2A8F1"/>
          </a:solidFill>
        </p:spPr>
        <p:txBody>
          <a:bodyPr wrap="square">
            <a:spAutoFit/>
          </a:bodyPr>
          <a:lstStyle/>
          <a:p>
            <a:pPr algn="ctr"/>
            <a:r>
              <a:rPr lang="ja-JP" altLang="en-US" sz="1800" b="1" u="sng" dirty="0">
                <a:latin typeface="メイリオ" panose="020B0604030504040204" pitchFamily="50" charset="-128"/>
                <a:ea typeface="メイリオ" panose="020B0604030504040204" pitchFamily="50" charset="-128"/>
              </a:rPr>
              <a:t>分割対策</a:t>
            </a:r>
            <a:endParaRPr lang="zh-CN" altLang="en-US" sz="1800" b="1" u="sng" dirty="0">
              <a:latin typeface="メイリオ" panose="020B0604030504040204" pitchFamily="50" charset="-128"/>
              <a:ea typeface="メイリオ" panose="020B0604030504040204" pitchFamily="50" charset="-128"/>
            </a:endParaRPr>
          </a:p>
        </p:txBody>
      </p:sp>
      <p:sp>
        <p:nvSpPr>
          <p:cNvPr id="11" name="矩形 18">
            <a:extLst>
              <a:ext uri="{FF2B5EF4-FFF2-40B4-BE49-F238E27FC236}">
                <a16:creationId xmlns:a16="http://schemas.microsoft.com/office/drawing/2014/main" id="{124E19B2-F371-4C7C-AA5E-6FA797F6561D}"/>
              </a:ext>
            </a:extLst>
          </p:cNvPr>
          <p:cNvSpPr/>
          <p:nvPr/>
        </p:nvSpPr>
        <p:spPr>
          <a:xfrm>
            <a:off x="668068" y="1611225"/>
            <a:ext cx="2335309" cy="338554"/>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争族を防ぐための対策</a:t>
            </a:r>
            <a:endParaRPr lang="zh-CN" altLang="en-US" sz="1600" b="1" dirty="0">
              <a:latin typeface="メイリオ" panose="020B0604030504040204" pitchFamily="50" charset="-128"/>
              <a:ea typeface="メイリオ" panose="020B0604030504040204" pitchFamily="50" charset="-128"/>
            </a:endParaRPr>
          </a:p>
        </p:txBody>
      </p:sp>
      <p:sp>
        <p:nvSpPr>
          <p:cNvPr id="12" name="矩形 17">
            <a:extLst>
              <a:ext uri="{FF2B5EF4-FFF2-40B4-BE49-F238E27FC236}">
                <a16:creationId xmlns:a16="http://schemas.microsoft.com/office/drawing/2014/main" id="{5ADE9041-620F-4079-AEBC-261EBA943ECE}"/>
              </a:ext>
            </a:extLst>
          </p:cNvPr>
          <p:cNvSpPr/>
          <p:nvPr/>
        </p:nvSpPr>
        <p:spPr>
          <a:xfrm>
            <a:off x="3099248" y="4723229"/>
            <a:ext cx="2819228" cy="369332"/>
          </a:xfrm>
          <a:prstGeom prst="rect">
            <a:avLst/>
          </a:prstGeom>
          <a:solidFill>
            <a:srgbClr val="FF0000"/>
          </a:solidFill>
        </p:spPr>
        <p:txBody>
          <a:bodyPr wrap="square">
            <a:spAutoFit/>
          </a:bodyPr>
          <a:lstStyle/>
          <a:p>
            <a:pPr algn="ctr"/>
            <a:r>
              <a:rPr lang="ja-JP" altLang="en-US" sz="1800" b="1" u="sng" dirty="0">
                <a:solidFill>
                  <a:schemeClr val="bg1"/>
                </a:solidFill>
                <a:latin typeface="メイリオ" panose="020B0604030504040204" pitchFamily="50" charset="-128"/>
                <a:ea typeface="メイリオ" panose="020B0604030504040204" pitchFamily="50" charset="-128"/>
              </a:rPr>
              <a:t>認知症対策</a:t>
            </a:r>
            <a:endParaRPr lang="zh-CN" altLang="en-US" sz="1800" b="1" u="sng" dirty="0">
              <a:solidFill>
                <a:schemeClr val="bg1"/>
              </a:solidFill>
              <a:latin typeface="メイリオ" panose="020B0604030504040204" pitchFamily="50" charset="-128"/>
              <a:ea typeface="メイリオ" panose="020B0604030504040204" pitchFamily="50" charset="-128"/>
            </a:endParaRPr>
          </a:p>
        </p:txBody>
      </p:sp>
      <p:sp>
        <p:nvSpPr>
          <p:cNvPr id="14" name="矩形: 圆角 7">
            <a:extLst>
              <a:ext uri="{FF2B5EF4-FFF2-40B4-BE49-F238E27FC236}">
                <a16:creationId xmlns:a16="http://schemas.microsoft.com/office/drawing/2014/main" id="{0BB0A159-857D-4DEE-ACBD-95BBAFAEC581}"/>
              </a:ext>
            </a:extLst>
          </p:cNvPr>
          <p:cNvSpPr/>
          <p:nvPr/>
        </p:nvSpPr>
        <p:spPr>
          <a:xfrm>
            <a:off x="6029274" y="993628"/>
            <a:ext cx="2403149" cy="2725313"/>
          </a:xfrm>
          <a:prstGeom prst="roundRect">
            <a:avLst>
              <a:gd name="adj" fmla="val 5379"/>
            </a:avLst>
          </a:prstGeom>
          <a:noFill/>
          <a:ln>
            <a:solidFill>
              <a:srgbClr val="B2A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0" dirty="0">
              <a:latin typeface="メイリオ" panose="020B0604030504040204" pitchFamily="50" charset="-128"/>
            </a:endParaRPr>
          </a:p>
        </p:txBody>
      </p:sp>
      <p:sp>
        <p:nvSpPr>
          <p:cNvPr id="15" name="矩形 17">
            <a:extLst>
              <a:ext uri="{FF2B5EF4-FFF2-40B4-BE49-F238E27FC236}">
                <a16:creationId xmlns:a16="http://schemas.microsoft.com/office/drawing/2014/main" id="{E04FB32B-A061-42D2-8E21-7ABEB54E10D0}"/>
              </a:ext>
            </a:extLst>
          </p:cNvPr>
          <p:cNvSpPr/>
          <p:nvPr/>
        </p:nvSpPr>
        <p:spPr>
          <a:xfrm>
            <a:off x="6298833" y="1083041"/>
            <a:ext cx="1864029" cy="369332"/>
          </a:xfrm>
          <a:prstGeom prst="rect">
            <a:avLst/>
          </a:prstGeom>
          <a:solidFill>
            <a:srgbClr val="B2A8F1"/>
          </a:solidFill>
        </p:spPr>
        <p:txBody>
          <a:bodyPr wrap="square">
            <a:spAutoFit/>
          </a:bodyPr>
          <a:lstStyle/>
          <a:p>
            <a:pPr algn="ctr"/>
            <a:r>
              <a:rPr lang="ja-JP" altLang="en-US" sz="1800" b="1" u="sng" dirty="0">
                <a:latin typeface="メイリオ" panose="020B0604030504040204" pitchFamily="50" charset="-128"/>
                <a:ea typeface="メイリオ" panose="020B0604030504040204" pitchFamily="50" charset="-128"/>
              </a:rPr>
              <a:t>納税対策</a:t>
            </a:r>
            <a:endParaRPr lang="zh-CN" altLang="en-US" sz="1800" b="1" u="sng" dirty="0">
              <a:latin typeface="メイリオ" panose="020B0604030504040204" pitchFamily="50" charset="-128"/>
              <a:ea typeface="メイリオ" panose="020B0604030504040204" pitchFamily="50" charset="-128"/>
            </a:endParaRPr>
          </a:p>
        </p:txBody>
      </p:sp>
      <p:sp>
        <p:nvSpPr>
          <p:cNvPr id="16" name="矩形 18">
            <a:extLst>
              <a:ext uri="{FF2B5EF4-FFF2-40B4-BE49-F238E27FC236}">
                <a16:creationId xmlns:a16="http://schemas.microsoft.com/office/drawing/2014/main" id="{B90ADFE3-1E31-4B9C-9830-853FF9967849}"/>
              </a:ext>
            </a:extLst>
          </p:cNvPr>
          <p:cNvSpPr/>
          <p:nvPr/>
        </p:nvSpPr>
        <p:spPr>
          <a:xfrm>
            <a:off x="6175438" y="1617061"/>
            <a:ext cx="2110822" cy="584775"/>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納税資金の事前</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に用意する</a:t>
            </a:r>
            <a:endParaRPr lang="zh-CN" altLang="en-US" sz="1600" b="1" dirty="0">
              <a:latin typeface="メイリオ" panose="020B0604030504040204" pitchFamily="50" charset="-128"/>
              <a:ea typeface="メイリオ" panose="020B0604030504040204" pitchFamily="50" charset="-128"/>
            </a:endParaRPr>
          </a:p>
        </p:txBody>
      </p:sp>
      <p:sp>
        <p:nvSpPr>
          <p:cNvPr id="17" name="矩形: 圆角 8">
            <a:extLst>
              <a:ext uri="{FF2B5EF4-FFF2-40B4-BE49-F238E27FC236}">
                <a16:creationId xmlns:a16="http://schemas.microsoft.com/office/drawing/2014/main" id="{216EE51B-2096-4C6C-95E5-357BB57307A5}"/>
              </a:ext>
            </a:extLst>
          </p:cNvPr>
          <p:cNvSpPr/>
          <p:nvPr/>
        </p:nvSpPr>
        <p:spPr>
          <a:xfrm>
            <a:off x="3296887" y="987798"/>
            <a:ext cx="2480723" cy="2716440"/>
          </a:xfrm>
          <a:prstGeom prst="roundRect">
            <a:avLst>
              <a:gd name="adj" fmla="val 5379"/>
            </a:avLst>
          </a:prstGeom>
          <a:noFill/>
          <a:ln>
            <a:solidFill>
              <a:srgbClr val="B2A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0" dirty="0">
              <a:latin typeface="メイリオ" panose="020B0604030504040204" pitchFamily="50" charset="-128"/>
            </a:endParaRPr>
          </a:p>
        </p:txBody>
      </p:sp>
      <p:sp>
        <p:nvSpPr>
          <p:cNvPr id="19" name="矩形 17">
            <a:extLst>
              <a:ext uri="{FF2B5EF4-FFF2-40B4-BE49-F238E27FC236}">
                <a16:creationId xmlns:a16="http://schemas.microsoft.com/office/drawing/2014/main" id="{36265DD7-98D4-48F4-82D7-961C5D0F1030}"/>
              </a:ext>
            </a:extLst>
          </p:cNvPr>
          <p:cNvSpPr/>
          <p:nvPr/>
        </p:nvSpPr>
        <p:spPr>
          <a:xfrm>
            <a:off x="3625738" y="1073436"/>
            <a:ext cx="1864029" cy="369332"/>
          </a:xfrm>
          <a:prstGeom prst="rect">
            <a:avLst/>
          </a:prstGeom>
          <a:solidFill>
            <a:srgbClr val="B2A8F1"/>
          </a:solidFill>
        </p:spPr>
        <p:txBody>
          <a:bodyPr wrap="square">
            <a:spAutoFit/>
          </a:bodyPr>
          <a:lstStyle/>
          <a:p>
            <a:pPr algn="ctr"/>
            <a:r>
              <a:rPr lang="ja-JP" altLang="en-US" sz="1800" b="1" u="sng" dirty="0">
                <a:latin typeface="メイリオ" panose="020B0604030504040204" pitchFamily="50" charset="-128"/>
                <a:ea typeface="メイリオ" panose="020B0604030504040204" pitchFamily="50" charset="-128"/>
              </a:rPr>
              <a:t>節税対策</a:t>
            </a:r>
            <a:endParaRPr lang="zh-CN" altLang="en-US" sz="1800" b="1" u="sng" dirty="0">
              <a:latin typeface="メイリオ" panose="020B0604030504040204" pitchFamily="50" charset="-128"/>
              <a:ea typeface="メイリオ" panose="020B0604030504040204" pitchFamily="50" charset="-128"/>
            </a:endParaRPr>
          </a:p>
        </p:txBody>
      </p:sp>
      <p:sp>
        <p:nvSpPr>
          <p:cNvPr id="20" name="矩形 18">
            <a:extLst>
              <a:ext uri="{FF2B5EF4-FFF2-40B4-BE49-F238E27FC236}">
                <a16:creationId xmlns:a16="http://schemas.microsoft.com/office/drawing/2014/main" id="{B5C9EA06-AAD7-4383-B61A-812AC980FE0C}"/>
              </a:ext>
            </a:extLst>
          </p:cNvPr>
          <p:cNvSpPr/>
          <p:nvPr/>
        </p:nvSpPr>
        <p:spPr>
          <a:xfrm>
            <a:off x="3625738" y="1500476"/>
            <a:ext cx="1864029" cy="584775"/>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資産の世代間移転</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の税務対策</a:t>
            </a:r>
            <a:endParaRPr lang="zh-CN" altLang="en-US" sz="1600" b="1" dirty="0">
              <a:latin typeface="メイリオ" panose="020B0604030504040204" pitchFamily="50" charset="-128"/>
            </a:endParaRPr>
          </a:p>
        </p:txBody>
      </p:sp>
      <p:sp>
        <p:nvSpPr>
          <p:cNvPr id="21" name="矩形 18">
            <a:extLst>
              <a:ext uri="{FF2B5EF4-FFF2-40B4-BE49-F238E27FC236}">
                <a16:creationId xmlns:a16="http://schemas.microsoft.com/office/drawing/2014/main" id="{28D0A35D-2BF1-45A6-A688-510DA51ABDD4}"/>
              </a:ext>
            </a:extLst>
          </p:cNvPr>
          <p:cNvSpPr/>
          <p:nvPr/>
        </p:nvSpPr>
        <p:spPr>
          <a:xfrm>
            <a:off x="2611433" y="5168312"/>
            <a:ext cx="3794858" cy="369332"/>
          </a:xfrm>
          <a:prstGeom prst="rect">
            <a:avLst/>
          </a:prstGeom>
        </p:spPr>
        <p:txBody>
          <a:bodyPr wrap="square">
            <a:spAutoFit/>
          </a:bodyPr>
          <a:lstStyle/>
          <a:p>
            <a:pPr algn="ctr"/>
            <a:r>
              <a:rPr lang="ja-JP" altLang="en-US" b="1" dirty="0">
                <a:solidFill>
                  <a:srgbClr val="FF0000"/>
                </a:solidFill>
                <a:latin typeface="メイリオ" panose="020B0604030504040204" pitchFamily="50" charset="-128"/>
                <a:ea typeface="メイリオ" panose="020B0604030504040204" pitchFamily="50" charset="-128"/>
              </a:rPr>
              <a:t>認知症・財産凍結を防ぐ対策</a:t>
            </a:r>
            <a:endParaRPr lang="zh-CN" altLang="en-US" b="1" dirty="0">
              <a:solidFill>
                <a:srgbClr val="FF0000"/>
              </a:solidFill>
              <a:latin typeface="メイリオ" panose="020B0604030504040204" pitchFamily="50" charset="-128"/>
            </a:endParaRPr>
          </a:p>
        </p:txBody>
      </p:sp>
      <p:sp>
        <p:nvSpPr>
          <p:cNvPr id="23" name="文本框 28">
            <a:extLst>
              <a:ext uri="{FF2B5EF4-FFF2-40B4-BE49-F238E27FC236}">
                <a16:creationId xmlns:a16="http://schemas.microsoft.com/office/drawing/2014/main" id="{AF4A8D1C-6FCE-4521-A5B9-DB6555631836}"/>
              </a:ext>
            </a:extLst>
          </p:cNvPr>
          <p:cNvSpPr txBox="1"/>
          <p:nvPr/>
        </p:nvSpPr>
        <p:spPr>
          <a:xfrm>
            <a:off x="1985306" y="3946865"/>
            <a:ext cx="5057796" cy="400110"/>
          </a:xfrm>
          <a:prstGeom prst="rect">
            <a:avLst/>
          </a:prstGeom>
          <a:noFill/>
        </p:spPr>
        <p:txBody>
          <a:bodyPr wrap="none" rtlCol="0">
            <a:spAutoFit/>
          </a:bodyPr>
          <a:lstStyle/>
          <a:p>
            <a:pPr algn="ctr"/>
            <a:r>
              <a:rPr lang="ja-JP" altLang="en-US" sz="2000" b="1" dirty="0">
                <a:latin typeface="メイリオ" panose="020B0604030504040204" pitchFamily="50" charset="-128"/>
                <a:ea typeface="メイリオ" panose="020B0604030504040204" pitchFamily="50" charset="-128"/>
                <a:cs typeface="Arial" panose="020B0604020202020204" pitchFamily="34" charset="0"/>
              </a:rPr>
              <a:t>近年ここにもう１つ新たな対策が加わった</a:t>
            </a:r>
            <a:endParaRPr lang="en-US" altLang="zh-CN" sz="2000" b="1" dirty="0">
              <a:latin typeface="メイリオ" panose="020B0604030504040204" pitchFamily="50" charset="-128"/>
              <a:ea typeface="メイリオ" panose="020B0604030504040204" pitchFamily="50" charset="-128"/>
              <a:cs typeface="Arial" panose="020B0604020202020204" pitchFamily="34" charset="0"/>
            </a:endParaRPr>
          </a:p>
        </p:txBody>
      </p:sp>
      <p:cxnSp>
        <p:nvCxnSpPr>
          <p:cNvPr id="24" name="直線矢印コネクタ 23">
            <a:extLst>
              <a:ext uri="{FF2B5EF4-FFF2-40B4-BE49-F238E27FC236}">
                <a16:creationId xmlns:a16="http://schemas.microsoft.com/office/drawing/2014/main" id="{D54FE4D1-A939-4C43-9ACE-E80AFCB5FAE7}"/>
              </a:ext>
            </a:extLst>
          </p:cNvPr>
          <p:cNvCxnSpPr>
            <a:cxnSpLocks/>
          </p:cNvCxnSpPr>
          <p:nvPr/>
        </p:nvCxnSpPr>
        <p:spPr>
          <a:xfrm>
            <a:off x="2001204" y="2478477"/>
            <a:ext cx="246989" cy="177487"/>
          </a:xfrm>
          <a:prstGeom prst="straightConnector1">
            <a:avLst/>
          </a:prstGeom>
          <a:ln w="28575">
            <a:tailEnd type="triangle"/>
          </a:ln>
          <a:effectLst/>
        </p:spPr>
        <p:style>
          <a:lnRef idx="2">
            <a:schemeClr val="dk1"/>
          </a:lnRef>
          <a:fillRef idx="0">
            <a:schemeClr val="dk1"/>
          </a:fillRef>
          <a:effectRef idx="1">
            <a:schemeClr val="dk1"/>
          </a:effectRef>
          <a:fontRef idx="minor">
            <a:schemeClr val="tx1"/>
          </a:fontRef>
        </p:style>
      </p:cxnSp>
      <p:cxnSp>
        <p:nvCxnSpPr>
          <p:cNvPr id="25" name="直線矢印コネクタ 24">
            <a:extLst>
              <a:ext uri="{FF2B5EF4-FFF2-40B4-BE49-F238E27FC236}">
                <a16:creationId xmlns:a16="http://schemas.microsoft.com/office/drawing/2014/main" id="{6E3B0501-7171-4DAF-A674-902C7B1EDDC2}"/>
              </a:ext>
            </a:extLst>
          </p:cNvPr>
          <p:cNvCxnSpPr>
            <a:cxnSpLocks/>
          </p:cNvCxnSpPr>
          <p:nvPr/>
        </p:nvCxnSpPr>
        <p:spPr>
          <a:xfrm flipH="1">
            <a:off x="1368262" y="2480643"/>
            <a:ext cx="271279" cy="173155"/>
          </a:xfrm>
          <a:prstGeom prst="straightConnector1">
            <a:avLst/>
          </a:prstGeom>
          <a:ln w="28575">
            <a:tailEnd type="triangle"/>
          </a:ln>
          <a:effectLst/>
        </p:spPr>
        <p:style>
          <a:lnRef idx="2">
            <a:schemeClr val="dk1"/>
          </a:lnRef>
          <a:fillRef idx="0">
            <a:schemeClr val="dk1"/>
          </a:fillRef>
          <a:effectRef idx="1">
            <a:schemeClr val="dk1"/>
          </a:effectRef>
          <a:fontRef idx="minor">
            <a:schemeClr val="tx1"/>
          </a:fontRef>
        </p:style>
      </p:cxnSp>
      <p:cxnSp>
        <p:nvCxnSpPr>
          <p:cNvPr id="26" name="直線矢印コネクタ 25">
            <a:extLst>
              <a:ext uri="{FF2B5EF4-FFF2-40B4-BE49-F238E27FC236}">
                <a16:creationId xmlns:a16="http://schemas.microsoft.com/office/drawing/2014/main" id="{090B8583-8F95-4EE4-99CB-DCC2E85C6B91}"/>
              </a:ext>
            </a:extLst>
          </p:cNvPr>
          <p:cNvCxnSpPr>
            <a:cxnSpLocks/>
          </p:cNvCxnSpPr>
          <p:nvPr/>
        </p:nvCxnSpPr>
        <p:spPr>
          <a:xfrm flipH="1">
            <a:off x="1794347" y="2608284"/>
            <a:ext cx="6913" cy="173155"/>
          </a:xfrm>
          <a:prstGeom prst="straightConnector1">
            <a:avLst/>
          </a:prstGeom>
          <a:ln w="28575">
            <a:tailEnd type="triangle"/>
          </a:ln>
          <a:effectLst/>
        </p:spPr>
        <p:style>
          <a:lnRef idx="2">
            <a:schemeClr val="dk1"/>
          </a:lnRef>
          <a:fillRef idx="0">
            <a:schemeClr val="dk1"/>
          </a:fillRef>
          <a:effectRef idx="1">
            <a:schemeClr val="dk1"/>
          </a:effectRef>
          <a:fontRef idx="minor">
            <a:schemeClr val="tx1"/>
          </a:fontRef>
        </p:style>
      </p:cxnSp>
      <p:sp>
        <p:nvSpPr>
          <p:cNvPr id="27" name="矢印: 下カーブ 26">
            <a:extLst>
              <a:ext uri="{FF2B5EF4-FFF2-40B4-BE49-F238E27FC236}">
                <a16:creationId xmlns:a16="http://schemas.microsoft.com/office/drawing/2014/main" id="{716958A3-1579-45F7-AEB8-81BCB7AD3696}"/>
              </a:ext>
            </a:extLst>
          </p:cNvPr>
          <p:cNvSpPr/>
          <p:nvPr/>
        </p:nvSpPr>
        <p:spPr>
          <a:xfrm>
            <a:off x="6902291" y="2314870"/>
            <a:ext cx="749261" cy="286706"/>
          </a:xfrm>
          <a:prstGeom prst="curvedDownArrow">
            <a:avLst>
              <a:gd name="adj1" fmla="val 25000"/>
              <a:gd name="adj2" fmla="val 84114"/>
              <a:gd name="adj3" fmla="val 25000"/>
            </a:avLst>
          </a:prstGeom>
          <a:solidFill>
            <a:srgbClr val="B2A8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6" dirty="0">
              <a:solidFill>
                <a:schemeClr val="tx1"/>
              </a:solidFill>
              <a:latin typeface="メイリオ" panose="020B0604030504040204" pitchFamily="50" charset="-128"/>
              <a:ea typeface="メイリオ" panose="020B0604030504040204" pitchFamily="50" charset="-128"/>
            </a:endParaRPr>
          </a:p>
        </p:txBody>
      </p:sp>
      <p:sp>
        <p:nvSpPr>
          <p:cNvPr id="28" name="円柱 27">
            <a:extLst>
              <a:ext uri="{FF2B5EF4-FFF2-40B4-BE49-F238E27FC236}">
                <a16:creationId xmlns:a16="http://schemas.microsoft.com/office/drawing/2014/main" id="{97D7B1AA-50F4-44B4-B22A-B5B2BFC3E34A}"/>
              </a:ext>
            </a:extLst>
          </p:cNvPr>
          <p:cNvSpPr/>
          <p:nvPr/>
        </p:nvSpPr>
        <p:spPr>
          <a:xfrm>
            <a:off x="3929974" y="2171134"/>
            <a:ext cx="489134" cy="633841"/>
          </a:xfrm>
          <a:prstGeom prst="can">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sp>
        <p:nvSpPr>
          <p:cNvPr id="29" name="円柱 28">
            <a:extLst>
              <a:ext uri="{FF2B5EF4-FFF2-40B4-BE49-F238E27FC236}">
                <a16:creationId xmlns:a16="http://schemas.microsoft.com/office/drawing/2014/main" id="{105727C8-B3A2-4EE1-B9C1-0A8D93AF456D}"/>
              </a:ext>
            </a:extLst>
          </p:cNvPr>
          <p:cNvSpPr/>
          <p:nvPr/>
        </p:nvSpPr>
        <p:spPr>
          <a:xfrm>
            <a:off x="4757130" y="2437004"/>
            <a:ext cx="489134" cy="368539"/>
          </a:xfrm>
          <a:prstGeom prst="can">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6" dirty="0">
              <a:latin typeface="メイリオ" panose="020B0604030504040204" pitchFamily="50" charset="-128"/>
              <a:ea typeface="メイリオ" panose="020B0604030504040204" pitchFamily="50" charset="-128"/>
            </a:endParaRPr>
          </a:p>
        </p:txBody>
      </p:sp>
      <p:cxnSp>
        <p:nvCxnSpPr>
          <p:cNvPr id="30" name="直線コネクタ 29">
            <a:extLst>
              <a:ext uri="{FF2B5EF4-FFF2-40B4-BE49-F238E27FC236}">
                <a16:creationId xmlns:a16="http://schemas.microsoft.com/office/drawing/2014/main" id="{C855FA34-3BDA-4F96-916B-2B81F9F88E36}"/>
              </a:ext>
            </a:extLst>
          </p:cNvPr>
          <p:cNvCxnSpPr>
            <a:cxnSpLocks/>
            <a:endCxn id="29" idx="3"/>
          </p:cNvCxnSpPr>
          <p:nvPr/>
        </p:nvCxnSpPr>
        <p:spPr>
          <a:xfrm>
            <a:off x="4060267" y="2799168"/>
            <a:ext cx="941431" cy="6375"/>
          </a:xfrm>
          <a:prstGeom prst="line">
            <a:avLst/>
          </a:prstGeom>
          <a:ln w="19050">
            <a:prstDash val="dash"/>
          </a:ln>
          <a:effectLst/>
        </p:spPr>
        <p:style>
          <a:lnRef idx="2">
            <a:schemeClr val="dk1"/>
          </a:lnRef>
          <a:fillRef idx="0">
            <a:schemeClr val="dk1"/>
          </a:fillRef>
          <a:effectRef idx="1">
            <a:schemeClr val="dk1"/>
          </a:effectRef>
          <a:fontRef idx="minor">
            <a:schemeClr val="tx1"/>
          </a:fontRef>
        </p:style>
      </p:cxnSp>
      <p:cxnSp>
        <p:nvCxnSpPr>
          <p:cNvPr id="31" name="直線コネクタ 30">
            <a:extLst>
              <a:ext uri="{FF2B5EF4-FFF2-40B4-BE49-F238E27FC236}">
                <a16:creationId xmlns:a16="http://schemas.microsoft.com/office/drawing/2014/main" id="{08B1BEE6-A219-4E9C-BD10-EE8FCC0F6548}"/>
              </a:ext>
            </a:extLst>
          </p:cNvPr>
          <p:cNvCxnSpPr>
            <a:cxnSpLocks/>
          </p:cNvCxnSpPr>
          <p:nvPr/>
        </p:nvCxnSpPr>
        <p:spPr>
          <a:xfrm>
            <a:off x="4419108" y="2217987"/>
            <a:ext cx="335843" cy="270068"/>
          </a:xfrm>
          <a:prstGeom prst="line">
            <a:avLst/>
          </a:prstGeom>
          <a:ln w="19050">
            <a:prstDash val="dash"/>
          </a:ln>
          <a:effectLst/>
        </p:spPr>
        <p:style>
          <a:lnRef idx="2">
            <a:schemeClr val="dk1"/>
          </a:lnRef>
          <a:fillRef idx="0">
            <a:schemeClr val="dk1"/>
          </a:fillRef>
          <a:effectRef idx="1">
            <a:schemeClr val="dk1"/>
          </a:effectRef>
          <a:fontRef idx="minor">
            <a:schemeClr val="tx1"/>
          </a:fontRef>
        </p:style>
      </p:cxnSp>
      <p:sp>
        <p:nvSpPr>
          <p:cNvPr id="32" name="テキスト ボックス 31">
            <a:extLst>
              <a:ext uri="{FF2B5EF4-FFF2-40B4-BE49-F238E27FC236}">
                <a16:creationId xmlns:a16="http://schemas.microsoft.com/office/drawing/2014/main" id="{7E490A73-D98C-4634-89F1-E7F8582C4DE9}"/>
              </a:ext>
            </a:extLst>
          </p:cNvPr>
          <p:cNvSpPr txBox="1"/>
          <p:nvPr/>
        </p:nvSpPr>
        <p:spPr>
          <a:xfrm>
            <a:off x="3204377" y="6012279"/>
            <a:ext cx="560362" cy="245773"/>
          </a:xfrm>
          <a:prstGeom prst="rect">
            <a:avLst/>
          </a:prstGeom>
          <a:noFill/>
        </p:spPr>
        <p:txBody>
          <a:bodyPr wrap="square" rtlCol="0">
            <a:spAutoFit/>
          </a:bodyPr>
          <a:lstStyle/>
          <a:p>
            <a:r>
              <a:rPr lang="ja-JP" altLang="en-US" sz="997" b="1" dirty="0">
                <a:latin typeface="メイリオ" panose="020B0604030504040204" pitchFamily="50" charset="-128"/>
                <a:ea typeface="メイリオ" panose="020B0604030504040204" pitchFamily="50" charset="-128"/>
              </a:rPr>
              <a:t>貯金</a:t>
            </a:r>
          </a:p>
        </p:txBody>
      </p:sp>
      <p:sp>
        <p:nvSpPr>
          <p:cNvPr id="33" name="テキスト ボックス 32">
            <a:extLst>
              <a:ext uri="{FF2B5EF4-FFF2-40B4-BE49-F238E27FC236}">
                <a16:creationId xmlns:a16="http://schemas.microsoft.com/office/drawing/2014/main" id="{1C86D72F-BEE6-4A0F-AEF1-8FA5E6163382}"/>
              </a:ext>
            </a:extLst>
          </p:cNvPr>
          <p:cNvSpPr txBox="1"/>
          <p:nvPr/>
        </p:nvSpPr>
        <p:spPr>
          <a:xfrm>
            <a:off x="3826441" y="6010213"/>
            <a:ext cx="809557" cy="245773"/>
          </a:xfrm>
          <a:prstGeom prst="rect">
            <a:avLst/>
          </a:prstGeom>
          <a:noFill/>
        </p:spPr>
        <p:txBody>
          <a:bodyPr wrap="square" rtlCol="0">
            <a:spAutoFit/>
          </a:bodyPr>
          <a:lstStyle/>
          <a:p>
            <a:r>
              <a:rPr lang="ja-JP" altLang="en-US" sz="997" b="1" dirty="0">
                <a:latin typeface="メイリオ" panose="020B0604030504040204" pitchFamily="50" charset="-128"/>
                <a:ea typeface="メイリオ" panose="020B0604030504040204" pitchFamily="50" charset="-128"/>
              </a:rPr>
              <a:t>有価証券</a:t>
            </a:r>
          </a:p>
        </p:txBody>
      </p:sp>
      <p:sp>
        <p:nvSpPr>
          <p:cNvPr id="34" name="テキスト ボックス 33">
            <a:extLst>
              <a:ext uri="{FF2B5EF4-FFF2-40B4-BE49-F238E27FC236}">
                <a16:creationId xmlns:a16="http://schemas.microsoft.com/office/drawing/2014/main" id="{56B75F50-F3C7-4C7E-9B8D-EB0FB5AED2BF}"/>
              </a:ext>
            </a:extLst>
          </p:cNvPr>
          <p:cNvSpPr txBox="1"/>
          <p:nvPr/>
        </p:nvSpPr>
        <p:spPr>
          <a:xfrm>
            <a:off x="4640796" y="6012279"/>
            <a:ext cx="480878" cy="245773"/>
          </a:xfrm>
          <a:prstGeom prst="rect">
            <a:avLst/>
          </a:prstGeom>
          <a:noFill/>
        </p:spPr>
        <p:txBody>
          <a:bodyPr wrap="square" rtlCol="0">
            <a:spAutoFit/>
          </a:bodyPr>
          <a:lstStyle/>
          <a:p>
            <a:r>
              <a:rPr lang="ja-JP" altLang="en-US" sz="997" b="1" dirty="0">
                <a:latin typeface="メイリオ" panose="020B0604030504040204" pitchFamily="50" charset="-128"/>
                <a:ea typeface="メイリオ" panose="020B0604030504040204" pitchFamily="50" charset="-128"/>
              </a:rPr>
              <a:t>自宅</a:t>
            </a:r>
          </a:p>
        </p:txBody>
      </p:sp>
      <p:sp>
        <p:nvSpPr>
          <p:cNvPr id="35" name="テキスト ボックス 34">
            <a:extLst>
              <a:ext uri="{FF2B5EF4-FFF2-40B4-BE49-F238E27FC236}">
                <a16:creationId xmlns:a16="http://schemas.microsoft.com/office/drawing/2014/main" id="{A49BEDB4-BE1F-41D1-A656-C095F908A6F0}"/>
              </a:ext>
            </a:extLst>
          </p:cNvPr>
          <p:cNvSpPr txBox="1"/>
          <p:nvPr/>
        </p:nvSpPr>
        <p:spPr>
          <a:xfrm>
            <a:off x="5155165" y="6009648"/>
            <a:ext cx="857253" cy="245773"/>
          </a:xfrm>
          <a:prstGeom prst="rect">
            <a:avLst/>
          </a:prstGeom>
          <a:noFill/>
        </p:spPr>
        <p:txBody>
          <a:bodyPr wrap="square" rtlCol="0">
            <a:spAutoFit/>
          </a:bodyPr>
          <a:lstStyle/>
          <a:p>
            <a:r>
              <a:rPr lang="ja-JP" altLang="en-US" sz="997" b="1" dirty="0">
                <a:latin typeface="メイリオ" panose="020B0604030504040204" pitchFamily="50" charset="-128"/>
                <a:ea typeface="メイリオ" panose="020B0604030504040204" pitchFamily="50" charset="-128"/>
              </a:rPr>
              <a:t>賃貸物件</a:t>
            </a:r>
          </a:p>
        </p:txBody>
      </p:sp>
      <p:pic>
        <p:nvPicPr>
          <p:cNvPr id="36" name="図 35">
            <a:extLst>
              <a:ext uri="{FF2B5EF4-FFF2-40B4-BE49-F238E27FC236}">
                <a16:creationId xmlns:a16="http://schemas.microsoft.com/office/drawing/2014/main" id="{F3DF71AB-B9E2-4CE1-B6A0-52A496119A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4529" y="5246775"/>
            <a:ext cx="696158" cy="974545"/>
          </a:xfrm>
          <a:prstGeom prst="rect">
            <a:avLst/>
          </a:prstGeom>
        </p:spPr>
      </p:pic>
      <p:pic>
        <p:nvPicPr>
          <p:cNvPr id="37" name="図 36">
            <a:extLst>
              <a:ext uri="{FF2B5EF4-FFF2-40B4-BE49-F238E27FC236}">
                <a16:creationId xmlns:a16="http://schemas.microsoft.com/office/drawing/2014/main" id="{686CEAB4-1078-4824-B338-BD7814344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4207" y="5659902"/>
            <a:ext cx="493759" cy="351446"/>
          </a:xfrm>
          <a:prstGeom prst="rect">
            <a:avLst/>
          </a:prstGeom>
        </p:spPr>
      </p:pic>
      <p:pic>
        <p:nvPicPr>
          <p:cNvPr id="38" name="図 37">
            <a:extLst>
              <a:ext uri="{FF2B5EF4-FFF2-40B4-BE49-F238E27FC236}">
                <a16:creationId xmlns:a16="http://schemas.microsoft.com/office/drawing/2014/main" id="{7E54BDA0-2FF5-408F-9C6A-C64CBBDA712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11681" y="2584804"/>
            <a:ext cx="671492" cy="506919"/>
          </a:xfrm>
          <a:prstGeom prst="rect">
            <a:avLst/>
          </a:prstGeom>
          <a:effectLst/>
        </p:spPr>
      </p:pic>
      <p:pic>
        <p:nvPicPr>
          <p:cNvPr id="39" name="図 38">
            <a:extLst>
              <a:ext uri="{FF2B5EF4-FFF2-40B4-BE49-F238E27FC236}">
                <a16:creationId xmlns:a16="http://schemas.microsoft.com/office/drawing/2014/main" id="{BD5033BC-64A2-4882-A219-0913C24117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1778" y="2140879"/>
            <a:ext cx="351369" cy="412128"/>
          </a:xfrm>
          <a:prstGeom prst="rect">
            <a:avLst/>
          </a:prstGeom>
          <a:effectLst/>
        </p:spPr>
      </p:pic>
      <p:pic>
        <p:nvPicPr>
          <p:cNvPr id="40" name="図 39">
            <a:extLst>
              <a:ext uri="{FF2B5EF4-FFF2-40B4-BE49-F238E27FC236}">
                <a16:creationId xmlns:a16="http://schemas.microsoft.com/office/drawing/2014/main" id="{F9A82FB0-D494-4BE7-9A7D-CDA9970AF5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12"/>
          <a:stretch/>
        </p:blipFill>
        <p:spPr>
          <a:xfrm>
            <a:off x="1066619" y="2746944"/>
            <a:ext cx="340745" cy="412128"/>
          </a:xfrm>
          <a:prstGeom prst="rect">
            <a:avLst/>
          </a:prstGeom>
          <a:effectLst/>
        </p:spPr>
      </p:pic>
      <p:pic>
        <p:nvPicPr>
          <p:cNvPr id="41" name="図 40">
            <a:extLst>
              <a:ext uri="{FF2B5EF4-FFF2-40B4-BE49-F238E27FC236}">
                <a16:creationId xmlns:a16="http://schemas.microsoft.com/office/drawing/2014/main" id="{8C9FBA0A-2247-4037-9011-EC2F095EBF5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56280" y="2821998"/>
            <a:ext cx="295862" cy="422721"/>
          </a:xfrm>
          <a:prstGeom prst="rect">
            <a:avLst/>
          </a:prstGeom>
          <a:effectLst/>
        </p:spPr>
      </p:pic>
      <p:pic>
        <p:nvPicPr>
          <p:cNvPr id="42" name="図 41">
            <a:extLst>
              <a:ext uri="{FF2B5EF4-FFF2-40B4-BE49-F238E27FC236}">
                <a16:creationId xmlns:a16="http://schemas.microsoft.com/office/drawing/2014/main" id="{BFBCC40F-267B-45C8-BE9E-458AABFE102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75495" y="2759818"/>
            <a:ext cx="327260" cy="422721"/>
          </a:xfrm>
          <a:prstGeom prst="rect">
            <a:avLst/>
          </a:prstGeom>
          <a:effectLst/>
        </p:spPr>
      </p:pic>
      <p:pic>
        <p:nvPicPr>
          <p:cNvPr id="43" name="図 42">
            <a:extLst>
              <a:ext uri="{FF2B5EF4-FFF2-40B4-BE49-F238E27FC236}">
                <a16:creationId xmlns:a16="http://schemas.microsoft.com/office/drawing/2014/main" id="{41E5AAAD-94BB-4DD8-8B26-61B8A01B90C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10949" y="2573640"/>
            <a:ext cx="404913" cy="667784"/>
          </a:xfrm>
          <a:prstGeom prst="rect">
            <a:avLst/>
          </a:prstGeom>
          <a:effectLst/>
        </p:spPr>
      </p:pic>
      <p:sp>
        <p:nvSpPr>
          <p:cNvPr id="44" name="正方形/長方形 43">
            <a:extLst>
              <a:ext uri="{FF2B5EF4-FFF2-40B4-BE49-F238E27FC236}">
                <a16:creationId xmlns:a16="http://schemas.microsoft.com/office/drawing/2014/main" id="{935179AF-76A8-48A9-8050-233D0276E463}"/>
              </a:ext>
            </a:extLst>
          </p:cNvPr>
          <p:cNvSpPr/>
          <p:nvPr/>
        </p:nvSpPr>
        <p:spPr>
          <a:xfrm>
            <a:off x="7554811" y="2817106"/>
            <a:ext cx="602485" cy="180852"/>
          </a:xfrm>
          <a:prstGeom prst="rect">
            <a:avLst/>
          </a:prstGeom>
          <a:solidFill>
            <a:schemeClr val="bg1"/>
          </a:solidFill>
          <a:ln>
            <a:solidFill>
              <a:srgbClr val="B2A8F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TAX</a:t>
            </a:r>
            <a:endParaRPr lang="ja-JP" altLang="en-US" sz="12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pic>
        <p:nvPicPr>
          <p:cNvPr id="45" name="図 44">
            <a:extLst>
              <a:ext uri="{FF2B5EF4-FFF2-40B4-BE49-F238E27FC236}">
                <a16:creationId xmlns:a16="http://schemas.microsoft.com/office/drawing/2014/main" id="{71B57F89-B2B0-4247-85C7-A866D225D0F3}"/>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43265" y="5666739"/>
            <a:ext cx="509350" cy="384515"/>
          </a:xfrm>
          <a:prstGeom prst="rect">
            <a:avLst/>
          </a:prstGeom>
        </p:spPr>
      </p:pic>
      <p:pic>
        <p:nvPicPr>
          <p:cNvPr id="46" name="図 45" descr="ボックス, 時計 が含まれている画像&#10;&#10;自動的に生成された説明">
            <a:extLst>
              <a:ext uri="{FF2B5EF4-FFF2-40B4-BE49-F238E27FC236}">
                <a16:creationId xmlns:a16="http://schemas.microsoft.com/office/drawing/2014/main" id="{AD6F16EA-D31B-4B22-B12B-19D6369B3BD0}"/>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61735" y="5614821"/>
            <a:ext cx="423798" cy="408831"/>
          </a:xfrm>
          <a:prstGeom prst="rect">
            <a:avLst/>
          </a:prstGeom>
        </p:spPr>
      </p:pic>
      <p:pic>
        <p:nvPicPr>
          <p:cNvPr id="47" name="図 46" descr="テーブル, 挿絵, ウィンドウ が含まれている画像&#10;&#10;自動的に生成された説明">
            <a:extLst>
              <a:ext uri="{FF2B5EF4-FFF2-40B4-BE49-F238E27FC236}">
                <a16:creationId xmlns:a16="http://schemas.microsoft.com/office/drawing/2014/main" id="{33FEDBA6-CBAB-42D4-AD47-86571887455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60571" y="5605438"/>
            <a:ext cx="288379" cy="414823"/>
          </a:xfrm>
          <a:prstGeom prst="rect">
            <a:avLst/>
          </a:prstGeom>
        </p:spPr>
      </p:pic>
      <p:sp>
        <p:nvSpPr>
          <p:cNvPr id="49" name="矩形 18">
            <a:extLst>
              <a:ext uri="{FF2B5EF4-FFF2-40B4-BE49-F238E27FC236}">
                <a16:creationId xmlns:a16="http://schemas.microsoft.com/office/drawing/2014/main" id="{D08CC75A-67F6-4D00-B0B7-CF95E10BD568}"/>
              </a:ext>
            </a:extLst>
          </p:cNvPr>
          <p:cNvSpPr/>
          <p:nvPr/>
        </p:nvSpPr>
        <p:spPr>
          <a:xfrm>
            <a:off x="984563" y="3357431"/>
            <a:ext cx="1648183" cy="338554"/>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例）遺言作成</a:t>
            </a:r>
            <a:endParaRPr lang="zh-CN" altLang="en-US" sz="1600" b="1" dirty="0">
              <a:latin typeface="メイリオ" panose="020B0604030504040204" pitchFamily="50" charset="-128"/>
              <a:ea typeface="メイリオ" panose="020B0604030504040204" pitchFamily="50" charset="-128"/>
            </a:endParaRPr>
          </a:p>
        </p:txBody>
      </p:sp>
      <p:sp>
        <p:nvSpPr>
          <p:cNvPr id="50" name="矩形 18">
            <a:extLst>
              <a:ext uri="{FF2B5EF4-FFF2-40B4-BE49-F238E27FC236}">
                <a16:creationId xmlns:a16="http://schemas.microsoft.com/office/drawing/2014/main" id="{4183DDFB-E5B0-4DBF-AC00-86FCBD47709E}"/>
              </a:ext>
            </a:extLst>
          </p:cNvPr>
          <p:cNvSpPr/>
          <p:nvPr/>
        </p:nvSpPr>
        <p:spPr>
          <a:xfrm>
            <a:off x="3292397" y="2924519"/>
            <a:ext cx="2415517" cy="830997"/>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例）不動産購入・活用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保険の活用</a:t>
            </a:r>
            <a:endParaRPr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生前贈与</a:t>
            </a:r>
            <a:endParaRPr lang="en-US" altLang="ja-JP" sz="1600" b="1" dirty="0">
              <a:latin typeface="メイリオ" panose="020B0604030504040204" pitchFamily="50" charset="-128"/>
              <a:ea typeface="メイリオ" panose="020B0604030504040204" pitchFamily="50" charset="-128"/>
            </a:endParaRPr>
          </a:p>
        </p:txBody>
      </p:sp>
      <p:sp>
        <p:nvSpPr>
          <p:cNvPr id="52" name="矩形 18">
            <a:extLst>
              <a:ext uri="{FF2B5EF4-FFF2-40B4-BE49-F238E27FC236}">
                <a16:creationId xmlns:a16="http://schemas.microsoft.com/office/drawing/2014/main" id="{D47DBECD-C72C-4DF9-A9DD-4EEC5203D387}"/>
              </a:ext>
            </a:extLst>
          </p:cNvPr>
          <p:cNvSpPr/>
          <p:nvPr/>
        </p:nvSpPr>
        <p:spPr>
          <a:xfrm>
            <a:off x="6367679" y="3361657"/>
            <a:ext cx="1648183" cy="338554"/>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例）保険の活用</a:t>
            </a:r>
            <a:endParaRPr lang="zh-CN" altLang="en-US" sz="1600" b="1" dirty="0">
              <a:latin typeface="メイリオ" panose="020B0604030504040204" pitchFamily="50" charset="-128"/>
              <a:ea typeface="メイリオ" panose="020B0604030504040204" pitchFamily="50" charset="-128"/>
            </a:endParaRPr>
          </a:p>
        </p:txBody>
      </p:sp>
      <p:sp>
        <p:nvSpPr>
          <p:cNvPr id="53" name="矩形 18">
            <a:extLst>
              <a:ext uri="{FF2B5EF4-FFF2-40B4-BE49-F238E27FC236}">
                <a16:creationId xmlns:a16="http://schemas.microsoft.com/office/drawing/2014/main" id="{A34D5E15-2E29-4CFE-8BBF-09331DB54436}"/>
              </a:ext>
            </a:extLst>
          </p:cNvPr>
          <p:cNvSpPr/>
          <p:nvPr/>
        </p:nvSpPr>
        <p:spPr>
          <a:xfrm>
            <a:off x="2892666" y="6363585"/>
            <a:ext cx="3282772" cy="338554"/>
          </a:xfrm>
          <a:prstGeom prst="rect">
            <a:avLst/>
          </a:prstGeom>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例）</a:t>
            </a:r>
            <a:r>
              <a:rPr lang="ja-JP" altLang="en-US" sz="1600" b="1" dirty="0">
                <a:solidFill>
                  <a:srgbClr val="FF0000"/>
                </a:solidFill>
                <a:latin typeface="メイリオ" panose="020B0604030504040204" pitchFamily="50" charset="-128"/>
                <a:ea typeface="メイリオ" panose="020B0604030504040204" pitchFamily="50" charset="-128"/>
              </a:rPr>
              <a:t>家族信託</a:t>
            </a:r>
            <a:r>
              <a:rPr lang="ja-JP" altLang="en-US" sz="1600" b="1" dirty="0">
                <a:latin typeface="メイリオ" panose="020B0604030504040204" pitchFamily="50" charset="-128"/>
                <a:ea typeface="メイリオ" panose="020B0604030504040204" pitchFamily="50" charset="-128"/>
              </a:rPr>
              <a:t>、（後見制度）</a:t>
            </a:r>
            <a:endParaRPr lang="zh-CN"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528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l"/>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（参考）認知症対策の今後</a:t>
            </a: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8603912" y="6418731"/>
            <a:ext cx="428363" cy="365125"/>
          </a:xfrm>
        </p:spPr>
        <p:txBody>
          <a:bodyPr/>
          <a:lstStyle/>
          <a:p>
            <a:fld id="{973C32F0-AC67-4652-A9E0-16BE7F53E430}" type="slidenum">
              <a:rPr kumimoji="1" lang="ja-JP" altLang="en-US" smtClean="0"/>
              <a:t>8</a:t>
            </a:fld>
            <a:endParaRPr kumimoji="1" lang="ja-JP" altLang="en-US" dirty="0"/>
          </a:p>
        </p:txBody>
      </p:sp>
      <p:pic>
        <p:nvPicPr>
          <p:cNvPr id="19" name="図 18" descr="to_logo2.jpg">
            <a:extLst>
              <a:ext uri="{FF2B5EF4-FFF2-40B4-BE49-F238E27FC236}">
                <a16:creationId xmlns:a16="http://schemas.microsoft.com/office/drawing/2014/main" id="{DA7D52B7-8D4E-49E9-AD07-17F1DE35E9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906" y="6115987"/>
            <a:ext cx="605488" cy="605488"/>
          </a:xfrm>
          <a:prstGeom prst="rect">
            <a:avLst/>
          </a:prstGeom>
        </p:spPr>
      </p:pic>
      <p:pic>
        <p:nvPicPr>
          <p:cNvPr id="3" name="図 2">
            <a:extLst>
              <a:ext uri="{FF2B5EF4-FFF2-40B4-BE49-F238E27FC236}">
                <a16:creationId xmlns:a16="http://schemas.microsoft.com/office/drawing/2014/main" id="{68B30C9D-DE4F-45AE-A946-0D6FD1EF3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93" y="995500"/>
            <a:ext cx="2675319" cy="2098110"/>
          </a:xfrm>
          <a:prstGeom prst="rect">
            <a:avLst/>
          </a:prstGeom>
        </p:spPr>
      </p:pic>
      <p:sp>
        <p:nvSpPr>
          <p:cNvPr id="10" name="テキスト ボックス 35">
            <a:extLst>
              <a:ext uri="{FF2B5EF4-FFF2-40B4-BE49-F238E27FC236}">
                <a16:creationId xmlns:a16="http://schemas.microsoft.com/office/drawing/2014/main" id="{2DEE8E6A-3171-4AC2-87F0-392D98C0D296}"/>
              </a:ext>
            </a:extLst>
          </p:cNvPr>
          <p:cNvSpPr txBox="1"/>
          <p:nvPr/>
        </p:nvSpPr>
        <p:spPr>
          <a:xfrm>
            <a:off x="2984885" y="6476079"/>
            <a:ext cx="5979522" cy="307777"/>
          </a:xfrm>
          <a:prstGeom prst="rect">
            <a:avLst/>
          </a:prstGeom>
          <a:noFill/>
        </p:spPr>
        <p:txBody>
          <a:bodyPr wrap="none" rtlCol="0">
            <a:spAutoFit/>
          </a:bodyPr>
          <a:lst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a:lstStyle>
          <a:p>
            <a:pPr defTabSz="1008309"/>
            <a:r>
              <a:rPr lang="ja-JP" altLang="en-US" sz="1400" dirty="0">
                <a:latin typeface="メイリオ" panose="020B0604030504040204" pitchFamily="50" charset="-128"/>
                <a:ea typeface="メイリオ" panose="020B0604030504040204" pitchFamily="50" charset="-128"/>
              </a:rPr>
              <a:t>出典：「</a:t>
            </a:r>
            <a:r>
              <a:rPr lang="ja-JP" altLang="en-US" sz="1200" b="0" i="0" dirty="0">
                <a:effectLst/>
                <a:latin typeface="メイリオ" panose="020B0604030504040204" pitchFamily="50" charset="-128"/>
                <a:ea typeface="メイリオ" panose="020B0604030504040204" pitchFamily="50" charset="-128"/>
              </a:rPr>
              <a:t>アデュカヌマブ」（写真＝時事／エーザイ提供）（</a:t>
            </a:r>
            <a:r>
              <a:rPr lang="en-US" altLang="ja-JP" sz="1200" b="0" i="0" dirty="0">
                <a:effectLst/>
                <a:latin typeface="メイリオ" panose="020B0604030504040204" pitchFamily="50" charset="-128"/>
                <a:ea typeface="メイリオ" panose="020B0604030504040204" pitchFamily="50" charset="-128"/>
              </a:rPr>
              <a:t>NEWS</a:t>
            </a:r>
            <a:r>
              <a:rPr lang="ja-JP" altLang="en-US" sz="1200" b="0" i="0" dirty="0">
                <a:effectLst/>
                <a:latin typeface="メイリオ" panose="020B0604030504040204" pitchFamily="50" charset="-128"/>
                <a:ea typeface="メイリオ" panose="020B0604030504040204" pitchFamily="50" charset="-128"/>
              </a:rPr>
              <a:t>ポストセブン）</a:t>
            </a:r>
            <a:endParaRPr lang="ja-JP" altLang="en-US" sz="1400" i="0" dirty="0">
              <a:effectLst/>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854A8F3-2075-4C16-9A17-8E811258F5F0}"/>
              </a:ext>
            </a:extLst>
          </p:cNvPr>
          <p:cNvSpPr txBox="1"/>
          <p:nvPr/>
        </p:nvSpPr>
        <p:spPr>
          <a:xfrm>
            <a:off x="3050461" y="960862"/>
            <a:ext cx="5913946" cy="1200329"/>
          </a:xfrm>
          <a:prstGeom prst="rect">
            <a:avLst/>
          </a:prstGeom>
          <a:noFill/>
        </p:spPr>
        <p:txBody>
          <a:bodyPr wrap="square">
            <a:spAutoFit/>
          </a:bodyPr>
          <a:lstStyle/>
          <a:p>
            <a:r>
              <a:rPr lang="en-US" altLang="ja-JP" dirty="0">
                <a:effectLst/>
                <a:latin typeface="メイリオ" panose="020B0604030504040204" pitchFamily="50" charset="-128"/>
                <a:ea typeface="メイリオ" panose="020B0604030504040204" pitchFamily="50" charset="-128"/>
              </a:rPr>
              <a:t>2021</a:t>
            </a:r>
            <a:r>
              <a:rPr lang="ja-JP" altLang="en-US" dirty="0">
                <a:effectLst/>
                <a:latin typeface="メイリオ" panose="020B0604030504040204" pitchFamily="50" charset="-128"/>
                <a:ea typeface="メイリオ" panose="020B0604030504040204" pitchFamily="50" charset="-128"/>
              </a:rPr>
              <a:t>年</a:t>
            </a:r>
            <a:r>
              <a:rPr lang="en-US" altLang="ja-JP" dirty="0">
                <a:effectLst/>
                <a:latin typeface="メイリオ" panose="020B0604030504040204" pitchFamily="50" charset="-128"/>
                <a:ea typeface="メイリオ" panose="020B0604030504040204" pitchFamily="50" charset="-128"/>
              </a:rPr>
              <a:t>6</a:t>
            </a:r>
            <a:r>
              <a:rPr lang="ja-JP" altLang="en-US" dirty="0">
                <a:effectLst/>
                <a:latin typeface="メイリオ" panose="020B0604030504040204" pitchFamily="50" charset="-128"/>
                <a:ea typeface="メイリオ" panose="020B0604030504040204" pitchFamily="50" charset="-128"/>
              </a:rPr>
              <a:t>月</a:t>
            </a:r>
            <a:r>
              <a:rPr lang="en-US" altLang="ja-JP" dirty="0">
                <a:effectLst/>
                <a:latin typeface="メイリオ" panose="020B0604030504040204" pitchFamily="50" charset="-128"/>
                <a:ea typeface="メイリオ" panose="020B0604030504040204" pitchFamily="50" charset="-128"/>
              </a:rPr>
              <a:t>8</a:t>
            </a:r>
            <a:r>
              <a:rPr lang="ja-JP" altLang="en-US" dirty="0">
                <a:effectLst/>
                <a:latin typeface="メイリオ" panose="020B0604030504040204" pitchFamily="50" charset="-128"/>
                <a:ea typeface="メイリオ" panose="020B0604030504040204" pitchFamily="50" charset="-128"/>
              </a:rPr>
              <a:t>日</a:t>
            </a:r>
            <a:endParaRPr lang="en-US" altLang="ja-JP" dirty="0">
              <a:effectLst/>
              <a:latin typeface="メイリオ" panose="020B0604030504040204" pitchFamily="50" charset="-128"/>
              <a:ea typeface="メイリオ" panose="020B0604030504040204" pitchFamily="50" charset="-128"/>
            </a:endParaRPr>
          </a:p>
          <a:p>
            <a:r>
              <a:rPr lang="ja-JP" altLang="en-US" dirty="0">
                <a:effectLst/>
                <a:latin typeface="メイリオ" panose="020B0604030504040204" pitchFamily="50" charset="-128"/>
                <a:ea typeface="メイリオ" panose="020B0604030504040204" pitchFamily="50" charset="-128"/>
              </a:rPr>
              <a:t>アメリカの製薬会社バイオジェンと日本の</a:t>
            </a:r>
            <a:r>
              <a:rPr lang="ja-JP" altLang="en-US" dirty="0">
                <a:latin typeface="メイリオ" panose="020B0604030504040204" pitchFamily="50" charset="-128"/>
                <a:ea typeface="メイリオ" panose="020B0604030504040204" pitchFamily="50" charset="-128"/>
              </a:rPr>
              <a:t>エーザイ</a:t>
            </a:r>
            <a:r>
              <a:rPr lang="ja-JP" altLang="en-US" dirty="0">
                <a:effectLst/>
                <a:latin typeface="メイリオ" panose="020B0604030504040204" pitchFamily="50" charset="-128"/>
                <a:ea typeface="メイリオ" panose="020B0604030504040204" pitchFamily="50" charset="-128"/>
              </a:rPr>
              <a:t>が</a:t>
            </a:r>
            <a:endParaRPr lang="en-US" altLang="ja-JP" dirty="0">
              <a:effectLst/>
              <a:latin typeface="メイリオ" panose="020B0604030504040204" pitchFamily="50" charset="-128"/>
              <a:ea typeface="メイリオ" panose="020B0604030504040204" pitchFamily="50" charset="-128"/>
            </a:endParaRPr>
          </a:p>
          <a:p>
            <a:r>
              <a:rPr lang="ja-JP" altLang="en-US" dirty="0">
                <a:effectLst/>
                <a:latin typeface="メイリオ" panose="020B0604030504040204" pitchFamily="50" charset="-128"/>
                <a:ea typeface="メイリオ" panose="020B0604030504040204" pitchFamily="50" charset="-128"/>
              </a:rPr>
              <a:t>共同開発した</a:t>
            </a:r>
            <a:r>
              <a:rPr lang="ja-JP" altLang="en-US" u="sng" dirty="0">
                <a:latin typeface="メイリオ" panose="020B0604030504040204" pitchFamily="50" charset="-128"/>
                <a:ea typeface="メイリオ" panose="020B0604030504040204" pitchFamily="50" charset="-128"/>
              </a:rPr>
              <a:t>アルツハイマー病</a:t>
            </a:r>
            <a:r>
              <a:rPr lang="ja-JP" altLang="en-US" u="sng" dirty="0">
                <a:effectLst/>
                <a:latin typeface="メイリオ" panose="020B0604030504040204" pitchFamily="50" charset="-128"/>
                <a:ea typeface="メイリオ" panose="020B0604030504040204" pitchFamily="50" charset="-128"/>
              </a:rPr>
              <a:t>治療薬：アデュカヌマブ</a:t>
            </a:r>
            <a:endParaRPr lang="en-US" altLang="ja-JP" u="sng" dirty="0">
              <a:latin typeface="メイリオ" panose="020B0604030504040204" pitchFamily="50" charset="-128"/>
              <a:ea typeface="メイリオ" panose="020B0604030504040204" pitchFamily="50" charset="-128"/>
            </a:endParaRPr>
          </a:p>
          <a:p>
            <a:r>
              <a:rPr lang="ja-JP" altLang="en-US" dirty="0">
                <a:effectLst/>
                <a:latin typeface="メイリオ" panose="020B0604030504040204" pitchFamily="50" charset="-128"/>
                <a:ea typeface="メイリオ" panose="020B0604030504040204" pitchFamily="50" charset="-128"/>
              </a:rPr>
              <a:t>が米国で承認された。</a:t>
            </a:r>
            <a:endParaRPr lang="ja-JP" altLang="en-US" dirty="0">
              <a:latin typeface="メイリオ" panose="020B0604030504040204" pitchFamily="50" charset="-128"/>
              <a:ea typeface="メイリオ" panose="020B0604030504040204" pitchFamily="50" charset="-128"/>
            </a:endParaRPr>
          </a:p>
        </p:txBody>
      </p:sp>
      <p:sp>
        <p:nvSpPr>
          <p:cNvPr id="13" name="矢印: 下 12">
            <a:extLst>
              <a:ext uri="{FF2B5EF4-FFF2-40B4-BE49-F238E27FC236}">
                <a16:creationId xmlns:a16="http://schemas.microsoft.com/office/drawing/2014/main" id="{ADBE48EB-B2CF-482F-B1F6-6C6AF0E73168}"/>
              </a:ext>
            </a:extLst>
          </p:cNvPr>
          <p:cNvSpPr/>
          <p:nvPr/>
        </p:nvSpPr>
        <p:spPr>
          <a:xfrm>
            <a:off x="5431054" y="2073758"/>
            <a:ext cx="757281" cy="447661"/>
          </a:xfrm>
          <a:prstGeom prst="downArrow">
            <a:avLst>
              <a:gd name="adj1" fmla="val 50000"/>
              <a:gd name="adj2" fmla="val 3851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E175B655-7DA3-42F0-AF09-CD307B8381C9}"/>
              </a:ext>
            </a:extLst>
          </p:cNvPr>
          <p:cNvSpPr txBox="1"/>
          <p:nvPr/>
        </p:nvSpPr>
        <p:spPr>
          <a:xfrm>
            <a:off x="3382454" y="2603199"/>
            <a:ext cx="5913946"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軽度認知障害２名、認知症初期症状２名に治験を</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行った結果→３名の認知機能が改善、進行が抑制</a:t>
            </a:r>
            <a:endParaRPr lang="en-US" altLang="ja-JP"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842EA41-26F7-4F89-BB86-D0CE5CED2AB2}"/>
              </a:ext>
            </a:extLst>
          </p:cNvPr>
          <p:cNvSpPr txBox="1"/>
          <p:nvPr/>
        </p:nvSpPr>
        <p:spPr>
          <a:xfrm>
            <a:off x="1207490" y="3848894"/>
            <a:ext cx="5327533"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・治療費：卸値から算出すると</a:t>
            </a:r>
            <a:r>
              <a:rPr lang="ja-JP" altLang="en-US" u="sng" dirty="0">
                <a:solidFill>
                  <a:srgbClr val="FF0000"/>
                </a:solidFill>
                <a:latin typeface="メイリオ" panose="020B0604030504040204" pitchFamily="50" charset="-128"/>
                <a:ea typeface="メイリオ" panose="020B0604030504040204" pitchFamily="50" charset="-128"/>
              </a:rPr>
              <a:t>年間約</a:t>
            </a:r>
            <a:r>
              <a:rPr lang="en-US" altLang="ja-JP" u="sng" dirty="0">
                <a:solidFill>
                  <a:srgbClr val="FF0000"/>
                </a:solidFill>
                <a:latin typeface="メイリオ" panose="020B0604030504040204" pitchFamily="50" charset="-128"/>
                <a:ea typeface="メイリオ" panose="020B0604030504040204" pitchFamily="50" charset="-128"/>
              </a:rPr>
              <a:t>600</a:t>
            </a:r>
            <a:r>
              <a:rPr lang="ja-JP" altLang="en-US" u="sng" dirty="0">
                <a:solidFill>
                  <a:srgbClr val="FF0000"/>
                </a:solidFill>
                <a:latin typeface="メイリオ" panose="020B0604030504040204" pitchFamily="50" charset="-128"/>
                <a:ea typeface="メイリオ" panose="020B0604030504040204" pitchFamily="50" charset="-128"/>
              </a:rPr>
              <a:t>万円</a:t>
            </a:r>
            <a:endParaRPr lang="en-US" altLang="ja-JP" u="sng"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D8C29F79-FD30-4703-9F39-CAFE864EB5A3}"/>
              </a:ext>
            </a:extLst>
          </p:cNvPr>
          <p:cNvSpPr txBox="1"/>
          <p:nvPr/>
        </p:nvSpPr>
        <p:spPr>
          <a:xfrm>
            <a:off x="1207490" y="4192527"/>
            <a:ext cx="7030499"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保険適用も現時点では未定→時間がかかるものと予想される</a:t>
            </a:r>
            <a:endParaRPr lang="en-US" altLang="ja-JP" dirty="0">
              <a:solidFill>
                <a:srgbClr val="FF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A7A53481-CD07-4BF9-9F41-DB2D48B5FD86}"/>
              </a:ext>
            </a:extLst>
          </p:cNvPr>
          <p:cNvSpPr txBox="1"/>
          <p:nvPr/>
        </p:nvSpPr>
        <p:spPr>
          <a:xfrm>
            <a:off x="1207490" y="4578915"/>
            <a:ext cx="6426492" cy="646331"/>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FDA</a:t>
            </a:r>
            <a:r>
              <a:rPr lang="ja-JP" altLang="en-US" dirty="0">
                <a:latin typeface="メイリオ" panose="020B0604030504040204" pitchFamily="50" charset="-128"/>
                <a:ea typeface="メイリオ" panose="020B0604030504040204" pitchFamily="50" charset="-128"/>
              </a:rPr>
              <a:t>は、</a:t>
            </a:r>
            <a:r>
              <a:rPr lang="ja-JP" altLang="en-US" b="0" i="0" dirty="0">
                <a:effectLst/>
                <a:latin typeface="メイリオ" panose="020B0604030504040204" pitchFamily="50" charset="-128"/>
                <a:ea typeface="メイリオ" panose="020B0604030504040204" pitchFamily="50" charset="-128"/>
              </a:rPr>
              <a:t>販売後にも検証試験を実施しデータ</a:t>
            </a:r>
            <a:r>
              <a:rPr lang="ja-JP" altLang="en-US" dirty="0">
                <a:latin typeface="メイリオ" panose="020B0604030504040204" pitchFamily="50" charset="-128"/>
                <a:ea typeface="メイリオ" panose="020B0604030504040204" pitchFamily="50" charset="-128"/>
              </a:rPr>
              <a:t>の</a:t>
            </a:r>
            <a:r>
              <a:rPr lang="ja-JP" altLang="en-US" b="0" i="0" dirty="0">
                <a:effectLst/>
                <a:latin typeface="メイリオ" panose="020B0604030504040204" pitchFamily="50" charset="-128"/>
                <a:ea typeface="メイリオ" panose="020B0604030504040204" pitchFamily="50" charset="-128"/>
              </a:rPr>
              <a:t>提出を要求、　</a:t>
            </a:r>
            <a:endParaRPr lang="en-US" altLang="ja-JP" b="0" i="0" dirty="0">
              <a:effectLst/>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b="0" i="0" dirty="0">
                <a:effectLst/>
                <a:latin typeface="メイリオ" panose="020B0604030504040204" pitchFamily="50" charset="-128"/>
                <a:ea typeface="メイリオ" panose="020B0604030504040204" pitchFamily="50" charset="-128"/>
              </a:rPr>
              <a:t>場合によっては</a:t>
            </a:r>
            <a:r>
              <a:rPr lang="ja-JP" altLang="en-US" b="0" i="0" dirty="0">
                <a:solidFill>
                  <a:srgbClr val="FF0000"/>
                </a:solidFill>
                <a:effectLst/>
                <a:latin typeface="メイリオ" panose="020B0604030504040204" pitchFamily="50" charset="-128"/>
                <a:ea typeface="メイリオ" panose="020B0604030504040204" pitchFamily="50" charset="-128"/>
              </a:rPr>
              <a:t>承認を取り消す可能性も示唆</a:t>
            </a:r>
            <a:endParaRPr lang="en-US" altLang="ja-JP" dirty="0">
              <a:solidFill>
                <a:srgbClr val="FF0000"/>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858A12E2-6045-4A33-8EDF-3DED15E65F65}"/>
              </a:ext>
            </a:extLst>
          </p:cNvPr>
          <p:cNvSpPr txBox="1"/>
          <p:nvPr/>
        </p:nvSpPr>
        <p:spPr>
          <a:xfrm>
            <a:off x="1140376" y="3462314"/>
            <a:ext cx="1644769" cy="400110"/>
          </a:xfrm>
          <a:prstGeom prst="rect">
            <a:avLst/>
          </a:prstGeom>
          <a:noFill/>
        </p:spPr>
        <p:txBody>
          <a:bodyPr wrap="square">
            <a:spAutoFit/>
          </a:bodyPr>
          <a:lstStyle/>
          <a:p>
            <a:r>
              <a:rPr lang="ja-JP" altLang="en-US" sz="2000" b="1" dirty="0">
                <a:latin typeface="メイリオ" panose="020B0604030504040204" pitchFamily="50" charset="-128"/>
                <a:ea typeface="メイリオ" panose="020B0604030504040204" pitchFamily="50" charset="-128"/>
              </a:rPr>
              <a:t>＜問題点＞</a:t>
            </a:r>
            <a:endParaRPr lang="en-US" altLang="ja-JP" sz="2000" b="1" dirty="0">
              <a:latin typeface="メイリオ" panose="020B0604030504040204" pitchFamily="50" charset="-128"/>
              <a:ea typeface="メイリオ" panose="020B0604030504040204" pitchFamily="50" charset="-128"/>
            </a:endParaRPr>
          </a:p>
        </p:txBody>
      </p:sp>
      <p:sp>
        <p:nvSpPr>
          <p:cNvPr id="23" name="矩形: 圆角 6">
            <a:extLst>
              <a:ext uri="{FF2B5EF4-FFF2-40B4-BE49-F238E27FC236}">
                <a16:creationId xmlns:a16="http://schemas.microsoft.com/office/drawing/2014/main" id="{7FB9C037-BC39-4F7A-BB17-D2BEBC116010}"/>
              </a:ext>
            </a:extLst>
          </p:cNvPr>
          <p:cNvSpPr/>
          <p:nvPr/>
        </p:nvSpPr>
        <p:spPr>
          <a:xfrm>
            <a:off x="1010610" y="3401233"/>
            <a:ext cx="7122780" cy="1877155"/>
          </a:xfrm>
          <a:prstGeom prst="roundRect">
            <a:avLst>
              <a:gd name="adj" fmla="val 5379"/>
            </a:avLst>
          </a:prstGeom>
          <a:noFill/>
          <a:ln>
            <a:solidFill>
              <a:srgbClr val="B2A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0" dirty="0">
              <a:latin typeface="メイリオ" panose="020B0604030504040204" pitchFamily="50" charset="-128"/>
            </a:endParaRPr>
          </a:p>
        </p:txBody>
      </p:sp>
      <p:sp>
        <p:nvSpPr>
          <p:cNvPr id="24" name="テキスト ボックス 23">
            <a:extLst>
              <a:ext uri="{FF2B5EF4-FFF2-40B4-BE49-F238E27FC236}">
                <a16:creationId xmlns:a16="http://schemas.microsoft.com/office/drawing/2014/main" id="{6A0E447F-680D-42F7-A6A9-B0847C8A03DF}"/>
              </a:ext>
            </a:extLst>
          </p:cNvPr>
          <p:cNvSpPr txBox="1"/>
          <p:nvPr/>
        </p:nvSpPr>
        <p:spPr>
          <a:xfrm>
            <a:off x="2086232" y="5462088"/>
            <a:ext cx="5195414" cy="461665"/>
          </a:xfrm>
          <a:prstGeom prst="rect">
            <a:avLst/>
          </a:prstGeom>
          <a:noFill/>
        </p:spPr>
        <p:txBody>
          <a:bodyPr wrap="square">
            <a:spAutoFit/>
          </a:bodyPr>
          <a:lstStyle/>
          <a:p>
            <a:pPr>
              <a:defRPr/>
            </a:pPr>
            <a:r>
              <a:rPr lang="ja-JP" altLang="en-US" sz="2400" b="1" dirty="0">
                <a:solidFill>
                  <a:srgbClr val="FF0000"/>
                </a:solidFill>
                <a:latin typeface="メイリオ" panose="020B0604030504040204" pitchFamily="50" charset="-128"/>
                <a:ea typeface="メイリオ" panose="020B0604030504040204" pitchFamily="50" charset="-128"/>
                <a:cs typeface="メイリオ"/>
              </a:rPr>
              <a:t>まだまだ安心できる状況ではない！</a:t>
            </a:r>
            <a:endParaRPr lang="en-US" altLang="ja-JP" sz="24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25" name="テキスト ボックス 24">
            <a:extLst>
              <a:ext uri="{FF2B5EF4-FFF2-40B4-BE49-F238E27FC236}">
                <a16:creationId xmlns:a16="http://schemas.microsoft.com/office/drawing/2014/main" id="{8857490E-A583-4A2B-BE65-2EF9B8B41130}"/>
              </a:ext>
            </a:extLst>
          </p:cNvPr>
          <p:cNvSpPr txBox="1"/>
          <p:nvPr/>
        </p:nvSpPr>
        <p:spPr>
          <a:xfrm>
            <a:off x="1822242" y="5897138"/>
            <a:ext cx="6311148" cy="461665"/>
          </a:xfrm>
          <a:prstGeom prst="rect">
            <a:avLst/>
          </a:prstGeom>
          <a:noFill/>
        </p:spPr>
        <p:txBody>
          <a:bodyPr wrap="square">
            <a:spAutoFit/>
          </a:bodyPr>
          <a:lstStyle/>
          <a:p>
            <a:pPr>
              <a:defRPr/>
            </a:pPr>
            <a:r>
              <a:rPr lang="ja-JP" altLang="en-US" sz="2400" b="1" dirty="0">
                <a:solidFill>
                  <a:srgbClr val="FF0000"/>
                </a:solidFill>
                <a:latin typeface="メイリオ" panose="020B0604030504040204" pitchFamily="50" charset="-128"/>
                <a:ea typeface="メイリオ" panose="020B0604030504040204" pitchFamily="50" charset="-128"/>
                <a:cs typeface="メイリオ"/>
              </a:rPr>
              <a:t>「今からできる認知症対策」こそ重要！</a:t>
            </a:r>
            <a:endParaRPr lang="en-US" altLang="ja-JP" sz="2400" b="1" dirty="0">
              <a:solidFill>
                <a:srgbClr val="FF0000"/>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347461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BD47C7-A3C8-4480-873C-7DAC00F0C3A5}"/>
              </a:ext>
            </a:extLst>
          </p:cNvPr>
          <p:cNvSpPr/>
          <p:nvPr/>
        </p:nvSpPr>
        <p:spPr>
          <a:xfrm>
            <a:off x="0" y="-17756"/>
            <a:ext cx="9144000" cy="771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rPr>
              <a:t>第２部</a:t>
            </a:r>
          </a:p>
        </p:txBody>
      </p:sp>
      <p:sp>
        <p:nvSpPr>
          <p:cNvPr id="18" name="スライド番号プレースホルダー 4">
            <a:extLst>
              <a:ext uri="{FF2B5EF4-FFF2-40B4-BE49-F238E27FC236}">
                <a16:creationId xmlns:a16="http://schemas.microsoft.com/office/drawing/2014/main" id="{39C6AC1D-786D-4A82-9BC2-4183AE1370D0}"/>
              </a:ext>
            </a:extLst>
          </p:cNvPr>
          <p:cNvSpPr>
            <a:spLocks noGrp="1"/>
          </p:cNvSpPr>
          <p:nvPr>
            <p:ph type="sldNum" sz="quarter" idx="12"/>
          </p:nvPr>
        </p:nvSpPr>
        <p:spPr>
          <a:xfrm>
            <a:off x="6457950" y="6356351"/>
            <a:ext cx="2057400" cy="365125"/>
          </a:xfrm>
        </p:spPr>
        <p:txBody>
          <a:bodyPr/>
          <a:lstStyle/>
          <a:p>
            <a:fld id="{973C32F0-AC67-4652-A9E0-16BE7F53E430}" type="slidenum">
              <a:rPr kumimoji="1" lang="ja-JP" altLang="en-US" smtClean="0"/>
              <a:t>9</a:t>
            </a:fld>
            <a:endParaRPr kumimoji="1" lang="ja-JP" altLang="en-US"/>
          </a:p>
        </p:txBody>
      </p:sp>
      <p:sp>
        <p:nvSpPr>
          <p:cNvPr id="2" name="正方形/長方形 1">
            <a:extLst>
              <a:ext uri="{FF2B5EF4-FFF2-40B4-BE49-F238E27FC236}">
                <a16:creationId xmlns:a16="http://schemas.microsoft.com/office/drawing/2014/main" id="{AA65CC9E-BABD-485B-B75E-3B793ABB73E5}"/>
              </a:ext>
            </a:extLst>
          </p:cNvPr>
          <p:cNvSpPr/>
          <p:nvPr/>
        </p:nvSpPr>
        <p:spPr>
          <a:xfrm>
            <a:off x="0" y="1786854"/>
            <a:ext cx="9144000" cy="3498209"/>
          </a:xfrm>
          <a:prstGeom prst="rect">
            <a:avLst/>
          </a:prstGeom>
          <a:gradFill>
            <a:gsLst>
              <a:gs pos="0">
                <a:srgbClr val="00B0F0"/>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BD1B0F3-E42E-4AB2-BC6E-45AA3AF52023}"/>
              </a:ext>
            </a:extLst>
          </p:cNvPr>
          <p:cNvSpPr txBox="1"/>
          <p:nvPr/>
        </p:nvSpPr>
        <p:spPr>
          <a:xfrm>
            <a:off x="1107562" y="2751128"/>
            <a:ext cx="7583956" cy="1569660"/>
          </a:xfrm>
          <a:prstGeom prst="rect">
            <a:avLst/>
          </a:prstGeom>
          <a:noFill/>
        </p:spPr>
        <p:txBody>
          <a:bodyPr wrap="square" rtlCol="0">
            <a:spAutoFit/>
          </a:bodyPr>
          <a:lstStyle/>
          <a:p>
            <a:r>
              <a:rPr kumimoji="1" lang="ja-JP" altLang="en-US" sz="4800" b="1" dirty="0">
                <a:solidFill>
                  <a:schemeClr val="bg1"/>
                </a:solidFill>
                <a:latin typeface="メイリオ" panose="020B0604030504040204" pitchFamily="50" charset="-128"/>
                <a:ea typeface="メイリオ" panose="020B0604030504040204" pitchFamily="50" charset="-128"/>
              </a:rPr>
              <a:t>認知症になると出来なく</a:t>
            </a:r>
            <a:endParaRPr kumimoji="1" lang="en-US" altLang="ja-JP" sz="4800" b="1" dirty="0">
              <a:solidFill>
                <a:schemeClr val="bg1"/>
              </a:solidFill>
              <a:latin typeface="メイリオ" panose="020B0604030504040204" pitchFamily="50" charset="-128"/>
              <a:ea typeface="メイリオ" panose="020B0604030504040204" pitchFamily="50" charset="-128"/>
            </a:endParaRPr>
          </a:p>
          <a:p>
            <a:r>
              <a:rPr kumimoji="1" lang="ja-JP" altLang="en-US" sz="4800" b="1" dirty="0">
                <a:solidFill>
                  <a:schemeClr val="bg1"/>
                </a:solidFill>
                <a:latin typeface="メイリオ" panose="020B0604030504040204" pitchFamily="50" charset="-128"/>
                <a:ea typeface="メイリオ" panose="020B0604030504040204" pitchFamily="50" charset="-128"/>
              </a:rPr>
              <a:t>なることとは？</a:t>
            </a:r>
            <a:endParaRPr kumimoji="1" lang="en-US" altLang="ja-JP" sz="4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47371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8065</TotalTime>
  <Words>3085</Words>
  <Application>Microsoft Office PowerPoint</Application>
  <PresentationFormat>画面に合わせる (4:3)</PresentationFormat>
  <Paragraphs>527</Paragraphs>
  <Slides>43</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43</vt:i4>
      </vt:variant>
    </vt:vector>
  </HeadingPairs>
  <TitlesOfParts>
    <vt:vector size="55" baseType="lpstr">
      <vt:lpstr>-apple-system</vt:lpstr>
      <vt:lpstr>Meiryo</vt:lpstr>
      <vt:lpstr>Meiryo</vt:lpstr>
      <vt:lpstr>游ゴシック</vt:lpstr>
      <vt:lpstr>Arial</vt:lpstr>
      <vt:lpstr>Calibri</vt:lpstr>
      <vt:lpstr>Calibri Light</vt:lpstr>
      <vt:lpstr>Georgia</vt:lpstr>
      <vt:lpstr>Impact</vt:lpstr>
      <vt:lpstr>News Gothic MT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田中吉郎</dc:creator>
  <cp:lastModifiedBy>トリニティグループ３</cp:lastModifiedBy>
  <cp:revision>271</cp:revision>
  <dcterms:created xsi:type="dcterms:W3CDTF">2019-08-08T12:12:46Z</dcterms:created>
  <dcterms:modified xsi:type="dcterms:W3CDTF">2021-07-29T09:40:35Z</dcterms:modified>
</cp:coreProperties>
</file>